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95" r:id="rId4"/>
    <p:sldId id="305" r:id="rId5"/>
    <p:sldId id="306" r:id="rId6"/>
    <p:sldId id="307" r:id="rId7"/>
    <p:sldId id="308" r:id="rId8"/>
    <p:sldId id="309" r:id="rId9"/>
    <p:sldId id="310" r:id="rId10"/>
    <p:sldId id="312" r:id="rId11"/>
    <p:sldId id="311" r:id="rId12"/>
    <p:sldId id="313" r:id="rId13"/>
    <p:sldId id="314" r:id="rId14"/>
    <p:sldId id="315" r:id="rId15"/>
    <p:sldId id="316" r:id="rId16"/>
    <p:sldId id="317" r:id="rId17"/>
    <p:sldId id="318" r:id="rId18"/>
    <p:sldId id="297" r:id="rId19"/>
    <p:sldId id="319" r:id="rId20"/>
    <p:sldId id="298" r:id="rId21"/>
    <p:sldId id="320" r:id="rId22"/>
    <p:sldId id="321" r:id="rId23"/>
    <p:sldId id="323" r:id="rId24"/>
    <p:sldId id="322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299" r:id="rId35"/>
    <p:sldId id="333" r:id="rId36"/>
    <p:sldId id="300" r:id="rId37"/>
    <p:sldId id="301" r:id="rId38"/>
    <p:sldId id="302" r:id="rId39"/>
    <p:sldId id="345" r:id="rId40"/>
    <p:sldId id="303" r:id="rId41"/>
    <p:sldId id="346" r:id="rId42"/>
  </p:sldIdLst>
  <p:sldSz cx="12192000" cy="6858000"/>
  <p:notesSz cx="6858000" cy="9144000"/>
  <p:embeddedFontLst>
    <p:embeddedFont>
      <p:font typeface="CookieRun Black" panose="020B0600000101010101" pitchFamily="50" charset="-127"/>
      <p:bold r:id="rId43"/>
    </p:embeddedFont>
    <p:embeddedFont>
      <p:font typeface="CookieRun Bold" panose="020B0600000101010101" pitchFamily="50" charset="-127"/>
      <p:bold r:id="rId44"/>
    </p:embeddedFont>
    <p:embeddedFont>
      <p:font typeface="Soul 스케치" panose="02030903000000000000" pitchFamily="18" charset="-127"/>
      <p:regular r:id="rId45"/>
    </p:embeddedFont>
    <p:embeddedFont>
      <p:font typeface="Soul 타이틀" panose="02030903000000000000" pitchFamily="18" charset="-127"/>
      <p:regular r:id="rId46"/>
    </p:embeddedFont>
    <p:embeddedFont>
      <p:font typeface="런닝맨 전소민체" panose="02000503000000020003" pitchFamily="2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07FE-D1AD-4909-BD1C-6F93CD7F7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9C55A6-8910-4C5F-9C19-0A74D5FE9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B7D19-0A5A-4F83-AB7C-F00D984B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A42C3-00B7-40D2-BB9D-8CC6CEC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D82BC-A8A9-4E1B-8AF7-F80B35E8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6053F-924A-4712-BA4F-4C1B748C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F1C07-4C0F-4E7D-AE3A-477817829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4E5F7-996A-4930-84F8-924B883F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4A58-A572-42A9-8963-D65CD8B7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EB53C-7B41-4B99-9A3A-416E8977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3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316420-3C81-459C-8116-798E5055B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57F46-E488-4248-81DE-89DBC88B4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0E6E6-3F06-45A0-AA68-BAB94966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74A72-74F1-45C4-A544-0F39B4D4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C1AC2-9C6C-4B19-981C-3CEA59CF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5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CC1E2-39B2-40AB-BB20-90CA7BF1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71EA-D16C-4D77-9648-BE4EAF581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435CF-FCEE-4687-8AE3-2CA1BD1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840D0-9377-448C-8773-D08CCFFF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13B67-4350-4F9C-ABD1-842C3C98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A1723-8114-479C-8DE0-53EE29C4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63739-E2C1-46C2-909E-AF686600A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A85B5-E682-4E07-B042-A9B1E778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DD4CA-654F-460E-B5E4-27F850C2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BAC10-B3CD-4C08-ABAD-E9052734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8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1EB2-439A-47CE-B263-AB57F020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C75F2-D319-4A5C-9217-81A67186D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A17C2C-3E72-4F7B-B2E5-B100097A0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C7EF4-2362-484B-8543-9958A5BA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1010F-269E-4E38-AC07-71F2B7F96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EF2047-5FB9-484F-962F-53FE151B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0027-92D3-47C0-AC0E-FF2B19D3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A3CD78-7ED0-4099-AEC1-580C05FD2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A43A5-E0B7-40F2-9017-C122D8BA7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7AEDF4-BA4F-4552-8F62-99498BC3C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BDA2D1-4DA9-416B-8E38-F0F121719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54B76-80C5-413A-AA87-05C29697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2C729-E9A1-4B4D-87F7-A00E6151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42A908-D660-436A-B3AA-7DA49F83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3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73252-C885-49E2-8193-15E3CBA8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4B256F-A23A-496C-B9BE-C8124B28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7BFE2-B8B9-466B-AFE7-A89DA206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10D20-207B-4163-BAEA-ADE4DB55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4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62F1C3-DD6F-4DD2-B73F-CECB3133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02E3B-7DA3-422D-BD87-C94BE44A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D23745-10BC-4AF3-B63F-9A38DFE9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7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A4A2-9F26-4AC0-AF20-B9C67CE1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63780-20CC-44BD-BD1E-C470870F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26E4B2-EAF7-4676-84DC-430049E0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BDF679-EEFE-459E-AB47-67BB5554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75A3F-9230-4EAA-9476-E0C8F6EC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4F8B8D-04DC-45AE-BC7C-5913DB94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8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596CD-07EC-4F2A-A6D2-5E17265A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139B-47A9-45ED-AE15-189EE7446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37BD29-1E2D-44E5-BFA2-0074130AB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688676-0EEA-4367-A0F9-CE653D45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D43AA3-450B-4531-82C1-F286ACFA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2F7E2-8872-40A2-8D08-E108E82A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78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C9550-C294-4223-83FF-8ECCFD12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751F-59F1-407F-8B72-12284E16E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B2FDA-148F-4B05-8520-E6907F773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0F024-91A5-427F-B315-B326E270489E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FAB4E-7149-44FF-BFAD-ADF83A3D8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13DBC-0C79-4D5F-9AB7-8EEBA119C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3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tlThdr3O5Qo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iVKtELhFNU4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gBWbwArbz4A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vorkmWa7He8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ohmajJTcpNk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whichfaceisreal.com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owardsdatascience.com/machine-learning-vs-traditional-programming-c066e39b5b17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owardsdatascience.com/machine-learning-vs-traditional-programming-c066e39b5b17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ixabay.com/photos/girl-woman-beauty-portrait-hair-4734172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ixabay.com/photos/girl-woman-beauty-portrait-hair-4734172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ixabay.com/photos/snuggle-dog-kuscheldecke-covered-4713013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ixabay.com/photos/snuggle-dog-kuscheldecke-covered-4713013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ixabay.com/photos/hijab-headscarf-portrait-veil-3064633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FwFduRA_L6Q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ixabay.com/photos/hijab-headscarf-portrait-veil-3064633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ixabay.com/photos/model-girl-woman-young-fashion-616189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ixabay.com/photos/model-girl-woman-young-fashion-616189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photos/hijab-headscarf-portrait-veil-3064633/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hyperlink" Target="https://pixabay.com/photos/girl-woman-beauty-portrait-hair-4734172/" TargetMode="External"/><Relationship Id="rId12" Type="http://schemas.openxmlformats.org/officeDocument/2006/relationships/hyperlink" Target="https://pixabay.com/illustrations/neural-network-363750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photos/woman-girl-beauty-the-charm-of-the-4733105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pixabay.com/photos/algorithm-images-by-machine-learn-3859539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pixabay.com/photos/model-girl-woman-young-fashion-616189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what-is-machine-learning/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ba.com/machine-learning-algorithm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DPDJ8GqvsG4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sHtq_Kdv_So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EBfOfylYfu0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XIhROPp5GkA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7RzM4BS-z6Y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_sBBaNYex3E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C4BD5-4D5A-4BFE-9DA5-36C992413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AI / ML</a:t>
            </a:r>
            <a:b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</a:br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Overview</a:t>
            </a:r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B7474E-DBDC-46C8-917E-93BB35E34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</a:t>
            </a:r>
            <a:r>
              <a:rPr lang="en-US" altLang="ko-KR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  <a:endParaRPr lang="ko-KR" altLang="en-US" sz="3600" b="1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E0EEA-704A-4237-9C33-EEE18F06FA24}"/>
              </a:ext>
            </a:extLst>
          </p:cNvPr>
          <p:cNvSpPr txBox="1"/>
          <p:nvPr/>
        </p:nvSpPr>
        <p:spPr>
          <a:xfrm flipH="1">
            <a:off x="9915860" y="5580529"/>
            <a:ext cx="184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oul 타이틀" panose="02030903000000000000" pitchFamily="18" charset="-127"/>
                <a:ea typeface="Soul 타이틀" panose="02030903000000000000" pitchFamily="18" charset="-127"/>
              </a:rPr>
              <a:t>2020.01.11</a:t>
            </a:r>
          </a:p>
          <a:p>
            <a:pPr algn="r"/>
            <a:r>
              <a:rPr lang="en-US" altLang="ko-KR" dirty="0">
                <a:latin typeface="Soul 타이틀" panose="02030903000000000000" pitchFamily="18" charset="-127"/>
                <a:ea typeface="Soul 타이틀" panose="02030903000000000000" pitchFamily="18" charset="-127"/>
              </a:rPr>
              <a:t>WHATWANT</a:t>
            </a:r>
            <a:endParaRPr lang="ko-KR" altLang="en-US" dirty="0">
              <a:latin typeface="Soul 타이틀" panose="02030903000000000000" pitchFamily="18" charset="-127"/>
              <a:ea typeface="Soul 타이틀" panose="0203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67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371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자율 주행</a:t>
            </a:r>
            <a:endParaRPr lang="en-US" altLang="ko-KR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[Tesla] More Parkour Atlas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0363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https://www.youtube.com/watch?v=tlThdr3O5Qo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AC56C1-3BD1-4F74-A77D-4D565E74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560" y="2009686"/>
            <a:ext cx="6948881" cy="39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2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071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인공 생명체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인간이 만든 인공 생명체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4531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https://www.youtube.com/watch?v=iVKtELhFNU4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A17A3D-6B92-4C34-BC4B-4D757F7E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25" y="1901678"/>
            <a:ext cx="7200550" cy="40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8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37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예약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인공지능이 미용실 예약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가능할까요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 / Google 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9821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https://www.youtube.com/watch?v=gBWbwArbz4A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733C5-1A23-4162-ABD2-5AB312134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116" y="2181660"/>
            <a:ext cx="6881769" cy="38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77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상점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575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We Stole Tampons from the Cashier-less Amazon Go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8859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https://www.youtube.com/watch?v=vorkmWa7He8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48638E-D743-4B77-8E62-A79505C0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8428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9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2386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Face2Face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870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Face2Face: Real-time Face Capture and Reenactment of RGB Videos (CVPR 2016 Oral)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2767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https://www.youtube.com/watch?v=ohmajJTcpNk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CDBEB-E6DB-4563-9A8D-E9A2910A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41" y="1805729"/>
            <a:ext cx="5852719" cy="43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878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en-US" altLang="ko-KR" sz="4400" dirty="0" err="1">
                <a:latin typeface="Soul 스케치" panose="02030903000000000000" pitchFamily="18" charset="-127"/>
                <a:ea typeface="Soul 스케치" panose="02030903000000000000" pitchFamily="18" charset="-127"/>
              </a:rPr>
              <a:t>FakeFace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Click on the person who is real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268695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http://www.whichfaceisreal.com/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93489-36D1-4ACE-AA64-B40FE182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01" y="1888839"/>
            <a:ext cx="8532799" cy="43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2359851" y="3044279"/>
            <a:ext cx="7472302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What is Machine Learning?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8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2641722" y="2367171"/>
            <a:ext cx="6908559" cy="212365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Traditional Programming</a:t>
            </a: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vs</a:t>
            </a: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Machine Learning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49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TP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vs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D8186-A9DF-4482-83DA-5CC586A409F3}"/>
              </a:ext>
            </a:extLst>
          </p:cNvPr>
          <p:cNvSpPr txBox="1"/>
          <p:nvPr/>
        </p:nvSpPr>
        <p:spPr>
          <a:xfrm>
            <a:off x="225910" y="6318332"/>
            <a:ext cx="690926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https://towardsdatascience.com/machine-learning-vs-traditional-programming-c066e39b5b17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AF8F4-FCE3-45D8-A819-B769ACF0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0" y="1293745"/>
            <a:ext cx="5257800" cy="2383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21C152-6D09-4B93-B065-F8CBCEC0A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895" y="2674853"/>
            <a:ext cx="5257800" cy="3457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9FC956-C555-49BD-A45B-7F7A221B31D9}"/>
              </a:ext>
            </a:extLst>
          </p:cNvPr>
          <p:cNvSpPr txBox="1"/>
          <p:nvPr/>
        </p:nvSpPr>
        <p:spPr>
          <a:xfrm>
            <a:off x="788739" y="3636367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How a software developer creates a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B2981-7463-4DF0-A1BE-28C75338AAD3}"/>
              </a:ext>
            </a:extLst>
          </p:cNvPr>
          <p:cNvSpPr txBox="1"/>
          <p:nvPr/>
        </p:nvSpPr>
        <p:spPr>
          <a:xfrm>
            <a:off x="5774397" y="2485322"/>
            <a:ext cx="611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How a data engineer develops a solution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8787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TP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vs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D8186-A9DF-4482-83DA-5CC586A409F3}"/>
              </a:ext>
            </a:extLst>
          </p:cNvPr>
          <p:cNvSpPr txBox="1"/>
          <p:nvPr/>
        </p:nvSpPr>
        <p:spPr>
          <a:xfrm>
            <a:off x="225910" y="6318332"/>
            <a:ext cx="690926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https://towardsdatascience.com/machine-learning-vs-traditional-programming-c066e39b5b17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3441FC-A464-4754-AD97-ED00EE5DE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30" y="1793713"/>
            <a:ext cx="6606540" cy="4126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4061E-B8B3-4A58-B6E7-CA75AE81ED8D}"/>
              </a:ext>
            </a:extLst>
          </p:cNvPr>
          <p:cNvSpPr txBox="1"/>
          <p:nvPr/>
        </p:nvSpPr>
        <p:spPr>
          <a:xfrm>
            <a:off x="585117" y="132197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simple</a:t>
            </a:r>
          </a:p>
        </p:txBody>
      </p:sp>
    </p:spTree>
    <p:extLst>
      <p:ext uri="{BB962C8B-B14F-4D97-AF65-F5344CB8AC3E}">
        <p14:creationId xmlns:p14="http://schemas.microsoft.com/office/powerpoint/2010/main" val="313971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406340" y="3044279"/>
            <a:ext cx="3379322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What is AI</a:t>
            </a:r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64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772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Face of Human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7C3F7-814A-42FA-8649-EE3BF1EE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865497"/>
            <a:ext cx="5852172" cy="4358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5DC3C-0AFD-463B-8D34-64DFE9A0D33A}"/>
              </a:ext>
            </a:extLst>
          </p:cNvPr>
          <p:cNvSpPr txBox="1"/>
          <p:nvPr/>
        </p:nvSpPr>
        <p:spPr>
          <a:xfrm>
            <a:off x="4924052" y="1520384"/>
            <a:ext cx="234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얼굴인지 구분 해봅시다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426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-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전통적인 개발 방식에서 개발자는 소스코드를 먼저 작성해야 합니다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E9D84-DBD9-4E0C-B3A6-4EEC27E88ACB}"/>
              </a:ext>
            </a:extLst>
          </p:cNvPr>
          <p:cNvSpPr/>
          <p:nvPr/>
        </p:nvSpPr>
        <p:spPr>
          <a:xfrm>
            <a:off x="2443065" y="2528598"/>
            <a:ext cx="7305870" cy="267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/>
              <a:t>def </a:t>
            </a:r>
            <a:r>
              <a:rPr lang="en-US" altLang="ko-KR" dirty="0" err="1"/>
              <a:t>Classify_Face</a:t>
            </a:r>
            <a:r>
              <a:rPr lang="en-US" altLang="ko-KR" dirty="0"/>
              <a:t>( image ):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isFace</a:t>
            </a:r>
            <a:r>
              <a:rPr lang="en-US" altLang="ko-KR" dirty="0"/>
              <a:t> = False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return </a:t>
            </a:r>
            <a:r>
              <a:rPr lang="en-US" altLang="ko-KR" dirty="0" err="1"/>
              <a:t>isFace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A4DC03-F3C2-405F-BAFF-E964230E85A5}"/>
              </a:ext>
            </a:extLst>
          </p:cNvPr>
          <p:cNvSpPr/>
          <p:nvPr/>
        </p:nvSpPr>
        <p:spPr>
          <a:xfrm>
            <a:off x="2827174" y="3429000"/>
            <a:ext cx="4460033" cy="1189653"/>
          </a:xfrm>
          <a:prstGeom prst="roundRect">
            <a:avLst>
              <a:gd name="adj" fmla="val 725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# Logic or Algorithm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17EA4-F42C-449A-A0D8-95D2035D14DF}"/>
              </a:ext>
            </a:extLst>
          </p:cNvPr>
          <p:cNvSpPr txBox="1"/>
          <p:nvPr/>
        </p:nvSpPr>
        <p:spPr>
          <a:xfrm>
            <a:off x="5175725" y="1958927"/>
            <a:ext cx="184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or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D4A21-575D-4B12-93F7-CAA7FB5FC69A}"/>
              </a:ext>
            </a:extLst>
          </p:cNvPr>
          <p:cNvSpPr txBox="1"/>
          <p:nvPr/>
        </p:nvSpPr>
        <p:spPr>
          <a:xfrm>
            <a:off x="5562338" y="946210"/>
            <a:ext cx="18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Traditional</a:t>
            </a:r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61549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로직을 구성하기 위해 특징을 잡아내서 로직을 만들어야 하죠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7C3F7-814A-42FA-8649-EE3BF1EE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865497"/>
            <a:ext cx="5852172" cy="435864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66EB782-B5EF-42A2-A797-193B81287954}"/>
              </a:ext>
            </a:extLst>
          </p:cNvPr>
          <p:cNvSpPr/>
          <p:nvPr/>
        </p:nvSpPr>
        <p:spPr>
          <a:xfrm rot="21025410">
            <a:off x="5618388" y="2299538"/>
            <a:ext cx="1124176" cy="162674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F05BB7-A7AE-47DE-BDA1-53A04A9EF6BD}"/>
              </a:ext>
            </a:extLst>
          </p:cNvPr>
          <p:cNvCxnSpPr/>
          <p:nvPr/>
        </p:nvCxnSpPr>
        <p:spPr>
          <a:xfrm flipV="1">
            <a:off x="5682343" y="2948473"/>
            <a:ext cx="413657" cy="9330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680D6F-4143-4A4B-9EAC-54D0E67964CE}"/>
              </a:ext>
            </a:extLst>
          </p:cNvPr>
          <p:cNvCxnSpPr>
            <a:cxnSpLocks/>
          </p:cNvCxnSpPr>
          <p:nvPr/>
        </p:nvCxnSpPr>
        <p:spPr>
          <a:xfrm flipV="1">
            <a:off x="6207967" y="2780521"/>
            <a:ext cx="332791" cy="139959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3922319E-FC47-42A7-B414-9528B56E1039}"/>
              </a:ext>
            </a:extLst>
          </p:cNvPr>
          <p:cNvSpPr/>
          <p:nvPr/>
        </p:nvSpPr>
        <p:spPr>
          <a:xfrm rot="20759188">
            <a:off x="5767688" y="3081247"/>
            <a:ext cx="318111" cy="14426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63DAF6E-E9BE-46F5-B172-CFDD444B3A53}"/>
              </a:ext>
            </a:extLst>
          </p:cNvPr>
          <p:cNvSpPr/>
          <p:nvPr/>
        </p:nvSpPr>
        <p:spPr>
          <a:xfrm rot="20759188">
            <a:off x="6270590" y="2942216"/>
            <a:ext cx="318111" cy="14426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58046A3-5028-49E7-82EC-EC4E83346CCB}"/>
              </a:ext>
            </a:extLst>
          </p:cNvPr>
          <p:cNvSpPr/>
          <p:nvPr/>
        </p:nvSpPr>
        <p:spPr>
          <a:xfrm rot="20759188">
            <a:off x="6058732" y="3536884"/>
            <a:ext cx="479175" cy="9808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443373-99F8-435B-BC9C-6C9FE4E7BFDF}"/>
              </a:ext>
            </a:extLst>
          </p:cNvPr>
          <p:cNvCxnSpPr>
            <a:cxnSpLocks/>
          </p:cNvCxnSpPr>
          <p:nvPr/>
        </p:nvCxnSpPr>
        <p:spPr>
          <a:xfrm flipH="1" flipV="1">
            <a:off x="6148423" y="3025824"/>
            <a:ext cx="106902" cy="329587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7C2A9CF7-BCD1-4C08-A06D-B9AB588BCF65}"/>
              </a:ext>
            </a:extLst>
          </p:cNvPr>
          <p:cNvSpPr/>
          <p:nvPr/>
        </p:nvSpPr>
        <p:spPr>
          <a:xfrm rot="20759188">
            <a:off x="6089896" y="3306852"/>
            <a:ext cx="327745" cy="105668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7187DC-90EA-4854-A667-0337EBC9B255}"/>
              </a:ext>
            </a:extLst>
          </p:cNvPr>
          <p:cNvSpPr txBox="1"/>
          <p:nvPr/>
        </p:nvSpPr>
        <p:spPr>
          <a:xfrm>
            <a:off x="5223012" y="1520384"/>
            <a:ext cx="174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I’m sorry …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ㅠㅠ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48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042221-6AAC-4A92-A8FC-034DAF7AED85}"/>
              </a:ext>
            </a:extLst>
          </p:cNvPr>
          <p:cNvSpPr/>
          <p:nvPr/>
        </p:nvSpPr>
        <p:spPr>
          <a:xfrm>
            <a:off x="5057190" y="2504226"/>
            <a:ext cx="2246158" cy="1993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입력이 들어오면 로직에 따라 판별하고 결과를 출력하게 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1B9060-8D24-4606-ADAF-60D93538B1C1}"/>
              </a:ext>
            </a:extLst>
          </p:cNvPr>
          <p:cNvGrpSpPr/>
          <p:nvPr/>
        </p:nvGrpSpPr>
        <p:grpSpPr>
          <a:xfrm rot="636011">
            <a:off x="5618388" y="2672761"/>
            <a:ext cx="1124176" cy="1626741"/>
            <a:chOff x="5618388" y="2840714"/>
            <a:chExt cx="1124176" cy="162674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66EB782-B5EF-42A2-A797-193B81287954}"/>
                </a:ext>
              </a:extLst>
            </p:cNvPr>
            <p:cNvSpPr/>
            <p:nvPr/>
          </p:nvSpPr>
          <p:spPr>
            <a:xfrm rot="21025410">
              <a:off x="5618388" y="2840714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7F05BB7-A7AE-47DE-BDA1-53A04A9EF6BD}"/>
                </a:ext>
              </a:extLst>
            </p:cNvPr>
            <p:cNvCxnSpPr/>
            <p:nvPr/>
          </p:nvCxnSpPr>
          <p:spPr>
            <a:xfrm flipV="1">
              <a:off x="5682343" y="3489649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8680D6F-4143-4A4B-9EAC-54D0E6796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3321697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22319E-FC47-42A7-B414-9528B56E1039}"/>
                </a:ext>
              </a:extLst>
            </p:cNvPr>
            <p:cNvSpPr/>
            <p:nvPr/>
          </p:nvSpPr>
          <p:spPr>
            <a:xfrm rot="20759188">
              <a:off x="5767688" y="3622423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63DAF6E-E9BE-46F5-B172-CFDD444B3A53}"/>
                </a:ext>
              </a:extLst>
            </p:cNvPr>
            <p:cNvSpPr/>
            <p:nvPr/>
          </p:nvSpPr>
          <p:spPr>
            <a:xfrm rot="20759188">
              <a:off x="6270590" y="3483392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8046A3-5028-49E7-82EC-EC4E83346CCB}"/>
                </a:ext>
              </a:extLst>
            </p:cNvPr>
            <p:cNvSpPr/>
            <p:nvPr/>
          </p:nvSpPr>
          <p:spPr>
            <a:xfrm rot="20759188">
              <a:off x="6058732" y="4078060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6443373-99F8-435B-BC9C-6C9FE4E7BF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567000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C2A9CF7-BCD1-4C08-A06D-B9AB588BCF65}"/>
                </a:ext>
              </a:extLst>
            </p:cNvPr>
            <p:cNvSpPr/>
            <p:nvPr/>
          </p:nvSpPr>
          <p:spPr>
            <a:xfrm rot="20759188">
              <a:off x="6089896" y="3848028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659137D-D6E3-49A6-9758-AC956660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96" y="2601892"/>
            <a:ext cx="2413816" cy="179779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A6D5A91-5877-41A0-A09E-185537F2F741}"/>
              </a:ext>
            </a:extLst>
          </p:cNvPr>
          <p:cNvSpPr/>
          <p:nvPr/>
        </p:nvSpPr>
        <p:spPr>
          <a:xfrm>
            <a:off x="3756178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1D84DE7-E43A-47D1-8D3B-4D7904484F20}"/>
              </a:ext>
            </a:extLst>
          </p:cNvPr>
          <p:cNvSpPr/>
          <p:nvPr/>
        </p:nvSpPr>
        <p:spPr>
          <a:xfrm>
            <a:off x="7942297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EC771-D225-42E1-A8D9-6213CE682E32}"/>
              </a:ext>
            </a:extLst>
          </p:cNvPr>
          <p:cNvSpPr txBox="1"/>
          <p:nvPr/>
        </p:nvSpPr>
        <p:spPr>
          <a:xfrm>
            <a:off x="9178265" y="3316121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Face of Human !!!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C84C6-910F-4534-B6D7-1CB8CAC741EE}"/>
              </a:ext>
            </a:extLst>
          </p:cNvPr>
          <p:cNvSpPr txBox="1"/>
          <p:nvPr/>
        </p:nvSpPr>
        <p:spPr>
          <a:xfrm>
            <a:off x="1345010" y="468318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Input (image)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F28314-F495-4D75-AF0A-C81B0A4BF412}"/>
              </a:ext>
            </a:extLst>
          </p:cNvPr>
          <p:cNvSpPr txBox="1"/>
          <p:nvPr/>
        </p:nvSpPr>
        <p:spPr>
          <a:xfrm>
            <a:off x="5922396" y="468654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8C686-A739-4657-8D55-59BA5ED9487E}"/>
              </a:ext>
            </a:extLst>
          </p:cNvPr>
          <p:cNvSpPr txBox="1"/>
          <p:nvPr/>
        </p:nvSpPr>
        <p:spPr>
          <a:xfrm>
            <a:off x="9837099" y="468318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413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다른 입력에도 올바르게 작동할까요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E002F-0562-4EE0-B13B-A7755152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80" y="1773497"/>
            <a:ext cx="3455441" cy="44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13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와우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제대로 동작합니다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E002F-0562-4EE0-B13B-A7755152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80" y="1773497"/>
            <a:ext cx="3455441" cy="442296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AC23996-4D82-488A-AEBB-098AB154E9FC}"/>
              </a:ext>
            </a:extLst>
          </p:cNvPr>
          <p:cNvGrpSpPr/>
          <p:nvPr/>
        </p:nvGrpSpPr>
        <p:grpSpPr>
          <a:xfrm rot="407946">
            <a:off x="5048566" y="2080268"/>
            <a:ext cx="1843993" cy="2611015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72C8A16-C4F2-4E58-B54F-8AA8FC901D76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ED2E997-FB98-4D1A-81A5-81D385005BB5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C8F409-FACC-4105-B4B1-77EEB4949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DCB1031-A402-4522-9059-C5162B30B2FB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DA24EF8-F1F9-49C4-ABEC-C959E3A96A66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F17A46-AE46-4110-801E-36BAFCF1F1CF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A129D23-317A-403E-809D-8EA6267C04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C39332E-219B-48A9-94E3-E58BF101CFF0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396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55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그런데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사람이 아닌 입력이 들어오면 어떻게 될까요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819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https://pixabay.com/photos/snuggle-dog-kuscheldecke-covered-4713013/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C8216-B788-467A-A15E-89111D6B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37" y="1933767"/>
            <a:ext cx="5433527" cy="40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62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다행하게도 귀와 입부분에서 차이가 있기에 사람 얼굴로 판별하지는 않을 것 같습니다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819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https://pixabay.com/photos/snuggle-dog-kuscheldecke-covered-4713013/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C8216-B788-467A-A15E-89111D6B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37" y="1933767"/>
            <a:ext cx="5433527" cy="407514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D570707-D0A1-4E4D-BA82-91A8BA116A9B}"/>
              </a:ext>
            </a:extLst>
          </p:cNvPr>
          <p:cNvGrpSpPr/>
          <p:nvPr/>
        </p:nvGrpSpPr>
        <p:grpSpPr>
          <a:xfrm>
            <a:off x="4273928" y="3088433"/>
            <a:ext cx="2702696" cy="2642427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A1F2BFF-FB7D-4265-8A0A-4E848518750C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208D4E2-21F5-4984-9E03-89354617DA9C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3C6F982-4531-469E-BA35-A1AE23192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DCBE1BD-92B4-4C15-8597-09F3ADF9BEC8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AEFA465-3DE1-4CFC-A310-853999E1FAD2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CE2D426-8928-49B5-A991-B703BEE3B9D6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25F5EA9-BC99-4E47-B9E7-E2BCEB6A8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34A51AE-2C17-4842-BE52-26851BE67D8A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십자형 4">
            <a:extLst>
              <a:ext uri="{FF2B5EF4-FFF2-40B4-BE49-F238E27FC236}">
                <a16:creationId xmlns:a16="http://schemas.microsoft.com/office/drawing/2014/main" id="{6BF165EA-0C25-4678-996E-E5DDF9E393E7}"/>
              </a:ext>
            </a:extLst>
          </p:cNvPr>
          <p:cNvSpPr/>
          <p:nvPr/>
        </p:nvSpPr>
        <p:spPr>
          <a:xfrm rot="2289303">
            <a:off x="3414787" y="293719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E7BC9780-E3F4-4D13-A1BD-F4785123B10D}"/>
              </a:ext>
            </a:extLst>
          </p:cNvPr>
          <p:cNvSpPr/>
          <p:nvPr/>
        </p:nvSpPr>
        <p:spPr>
          <a:xfrm rot="2289303">
            <a:off x="6135112" y="219493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B3719684-82DE-4C43-9D83-39BB45C27F2A}"/>
              </a:ext>
            </a:extLst>
          </p:cNvPr>
          <p:cNvSpPr/>
          <p:nvPr/>
        </p:nvSpPr>
        <p:spPr>
          <a:xfrm rot="2289303">
            <a:off x="5344294" y="4696489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042221-6AAC-4A92-A8FC-034DAF7AED85}"/>
              </a:ext>
            </a:extLst>
          </p:cNvPr>
          <p:cNvSpPr/>
          <p:nvPr/>
        </p:nvSpPr>
        <p:spPr>
          <a:xfrm>
            <a:off x="5057190" y="2504226"/>
            <a:ext cx="2246158" cy="1993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08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그러면 우리의 로직은 정말 훌륭한 사람 얼굴 구분 기능을 갖고 있는 것일까요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1B9060-8D24-4606-ADAF-60D93538B1C1}"/>
              </a:ext>
            </a:extLst>
          </p:cNvPr>
          <p:cNvGrpSpPr/>
          <p:nvPr/>
        </p:nvGrpSpPr>
        <p:grpSpPr>
          <a:xfrm rot="636011">
            <a:off x="5618388" y="2672761"/>
            <a:ext cx="1124176" cy="1626741"/>
            <a:chOff x="5618388" y="2840714"/>
            <a:chExt cx="1124176" cy="162674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66EB782-B5EF-42A2-A797-193B81287954}"/>
                </a:ext>
              </a:extLst>
            </p:cNvPr>
            <p:cNvSpPr/>
            <p:nvPr/>
          </p:nvSpPr>
          <p:spPr>
            <a:xfrm rot="21025410">
              <a:off x="5618388" y="2840714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7F05BB7-A7AE-47DE-BDA1-53A04A9EF6BD}"/>
                </a:ext>
              </a:extLst>
            </p:cNvPr>
            <p:cNvCxnSpPr/>
            <p:nvPr/>
          </p:nvCxnSpPr>
          <p:spPr>
            <a:xfrm flipV="1">
              <a:off x="5682343" y="3489649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8680D6F-4143-4A4B-9EAC-54D0E6796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3321697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22319E-FC47-42A7-B414-9528B56E1039}"/>
                </a:ext>
              </a:extLst>
            </p:cNvPr>
            <p:cNvSpPr/>
            <p:nvPr/>
          </p:nvSpPr>
          <p:spPr>
            <a:xfrm rot="20759188">
              <a:off x="5767688" y="3622423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63DAF6E-E9BE-46F5-B172-CFDD444B3A53}"/>
                </a:ext>
              </a:extLst>
            </p:cNvPr>
            <p:cNvSpPr/>
            <p:nvPr/>
          </p:nvSpPr>
          <p:spPr>
            <a:xfrm rot="20759188">
              <a:off x="6270590" y="3483392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8046A3-5028-49E7-82EC-EC4E83346CCB}"/>
                </a:ext>
              </a:extLst>
            </p:cNvPr>
            <p:cNvSpPr/>
            <p:nvPr/>
          </p:nvSpPr>
          <p:spPr>
            <a:xfrm rot="20759188">
              <a:off x="6058732" y="4078060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6443373-99F8-435B-BC9C-6C9FE4E7BF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567000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C2A9CF7-BCD1-4C08-A06D-B9AB588BCF65}"/>
                </a:ext>
              </a:extLst>
            </p:cNvPr>
            <p:cNvSpPr/>
            <p:nvPr/>
          </p:nvSpPr>
          <p:spPr>
            <a:xfrm rot="20759188">
              <a:off x="6089896" y="3848028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659137D-D6E3-49A6-9758-AC956660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96" y="2601892"/>
            <a:ext cx="2413816" cy="179779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A6D5A91-5877-41A0-A09E-185537F2F741}"/>
              </a:ext>
            </a:extLst>
          </p:cNvPr>
          <p:cNvSpPr/>
          <p:nvPr/>
        </p:nvSpPr>
        <p:spPr>
          <a:xfrm>
            <a:off x="3756178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1D84DE7-E43A-47D1-8D3B-4D7904484F20}"/>
              </a:ext>
            </a:extLst>
          </p:cNvPr>
          <p:cNvSpPr/>
          <p:nvPr/>
        </p:nvSpPr>
        <p:spPr>
          <a:xfrm>
            <a:off x="7942297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EC771-D225-42E1-A8D9-6213CE682E32}"/>
              </a:ext>
            </a:extLst>
          </p:cNvPr>
          <p:cNvSpPr txBox="1"/>
          <p:nvPr/>
        </p:nvSpPr>
        <p:spPr>
          <a:xfrm>
            <a:off x="9178265" y="3316121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Face of Human !!!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C84C6-910F-4534-B6D7-1CB8CAC741EE}"/>
              </a:ext>
            </a:extLst>
          </p:cNvPr>
          <p:cNvSpPr txBox="1"/>
          <p:nvPr/>
        </p:nvSpPr>
        <p:spPr>
          <a:xfrm>
            <a:off x="1345010" y="468318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Input (image)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F28314-F495-4D75-AF0A-C81B0A4BF412}"/>
              </a:ext>
            </a:extLst>
          </p:cNvPr>
          <p:cNvSpPr txBox="1"/>
          <p:nvPr/>
        </p:nvSpPr>
        <p:spPr>
          <a:xfrm>
            <a:off x="5922396" y="468654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8C686-A739-4657-8D55-59BA5ED9487E}"/>
              </a:ext>
            </a:extLst>
          </p:cNvPr>
          <p:cNvSpPr txBox="1"/>
          <p:nvPr/>
        </p:nvSpPr>
        <p:spPr>
          <a:xfrm>
            <a:off x="9837099" y="468318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473423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여자 사람인데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이런 입력이 들어오면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EADDD-C7D8-4BAA-B26E-1CA029B9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902725"/>
            <a:ext cx="5852172" cy="38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4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Convolutional Network Demo (1993)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403187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https://www.youtube.com/watch?v=FwFduRA_L6Q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6CADC4-0806-4FC4-90E9-F6587E1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2092005"/>
            <a:ext cx="4686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8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코와 입이 없어요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얼굴인데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얼굴이 아니라는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EADDD-C7D8-4BAA-B26E-1CA029B9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949378"/>
            <a:ext cx="5852172" cy="389230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A57A13D-D4A0-41BB-858C-E1F48289A335}"/>
              </a:ext>
            </a:extLst>
          </p:cNvPr>
          <p:cNvGrpSpPr/>
          <p:nvPr/>
        </p:nvGrpSpPr>
        <p:grpSpPr>
          <a:xfrm rot="595955">
            <a:off x="5001207" y="2581269"/>
            <a:ext cx="2320649" cy="2942454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9103F2A-D09F-4C6D-8A10-51844474B9A8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C1892C8-11FD-44AB-AB1A-C6B1B1E116FC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9916DB9-280C-417C-981D-6E8B627BF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B207D08-0806-423C-9D94-F2D87DDA8304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D1FCAC7-4B3E-494E-93F6-51FA35114BFC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0449675-A062-48AF-96AE-34B512C21026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6E87E63-669F-4459-BDBB-C0BCA97AF8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0D20979-A8E6-4153-BFA8-EE88E888DE0A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십자형 15">
            <a:extLst>
              <a:ext uri="{FF2B5EF4-FFF2-40B4-BE49-F238E27FC236}">
                <a16:creationId xmlns:a16="http://schemas.microsoft.com/office/drawing/2014/main" id="{4D1B19AF-00FA-4E4A-80CD-5463DC49EB7C}"/>
              </a:ext>
            </a:extLst>
          </p:cNvPr>
          <p:cNvSpPr/>
          <p:nvPr/>
        </p:nvSpPr>
        <p:spPr>
          <a:xfrm rot="2289303">
            <a:off x="5844665" y="4738441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78B1570-89D4-4E1C-AF82-B0D90CDA89A5}"/>
              </a:ext>
            </a:extLst>
          </p:cNvPr>
          <p:cNvSpPr/>
          <p:nvPr/>
        </p:nvSpPr>
        <p:spPr>
          <a:xfrm rot="2289303">
            <a:off x="5858042" y="407119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276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장난꾸러기 같은 여자 사람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사진이 들어오면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0FE624-78E4-4221-B3FC-655EC211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03" y="1741857"/>
            <a:ext cx="6419594" cy="42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35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손인지 귀인지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입이 저렇게 동글다니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우리의 로직은 사람으로 안 볼 것 같습니다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0FE624-78E4-4221-B3FC-655EC211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03" y="1741857"/>
            <a:ext cx="6419594" cy="427638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C2E37C3-D278-40F2-BBDA-F30D6AB2B6C0}"/>
              </a:ext>
            </a:extLst>
          </p:cNvPr>
          <p:cNvGrpSpPr/>
          <p:nvPr/>
        </p:nvGrpSpPr>
        <p:grpSpPr>
          <a:xfrm rot="800330">
            <a:off x="4948516" y="2292796"/>
            <a:ext cx="2062457" cy="3260665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14F018-CDF0-4A10-A529-A2350BCD99D9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4FD7F78-3377-49BA-8780-B14B9D47EF08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517B48-AAB4-402A-ACB4-103E51DCD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783B62-60A9-4634-A2F8-18B9F0456846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E9CE4B1-628E-48C0-A58D-E3D9D4C410D0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3F70516-33B5-4199-89D9-FBE003FA3C88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3FC19A-1EE7-4712-8C0E-5B80634B97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3AE77C-001F-4740-AE74-E9F463ECE905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십자형 15">
            <a:extLst>
              <a:ext uri="{FF2B5EF4-FFF2-40B4-BE49-F238E27FC236}">
                <a16:creationId xmlns:a16="http://schemas.microsoft.com/office/drawing/2014/main" id="{27DFD07F-84BB-48DE-8586-D4B8971942F2}"/>
              </a:ext>
            </a:extLst>
          </p:cNvPr>
          <p:cNvSpPr/>
          <p:nvPr/>
        </p:nvSpPr>
        <p:spPr>
          <a:xfrm rot="2289303">
            <a:off x="4422380" y="3444059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DE26821D-C7FF-4D5E-90BD-A2B1E79F40A3}"/>
              </a:ext>
            </a:extLst>
          </p:cNvPr>
          <p:cNvSpPr/>
          <p:nvPr/>
        </p:nvSpPr>
        <p:spPr>
          <a:xfrm rot="2289303">
            <a:off x="6826173" y="3429439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십자형 17">
            <a:extLst>
              <a:ext uri="{FF2B5EF4-FFF2-40B4-BE49-F238E27FC236}">
                <a16:creationId xmlns:a16="http://schemas.microsoft.com/office/drawing/2014/main" id="{DDB3EAAB-1683-4E6E-A3A7-8BE1A23464BF}"/>
              </a:ext>
            </a:extLst>
          </p:cNvPr>
          <p:cNvSpPr/>
          <p:nvPr/>
        </p:nvSpPr>
        <p:spPr>
          <a:xfrm rot="2289303">
            <a:off x="5134152" y="2778968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421DB4F0-52B8-4415-AED7-DAA567512E31}"/>
              </a:ext>
            </a:extLst>
          </p:cNvPr>
          <p:cNvSpPr/>
          <p:nvPr/>
        </p:nvSpPr>
        <p:spPr>
          <a:xfrm rot="2289303">
            <a:off x="6159915" y="270424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B393D204-2B5A-4CA6-AA87-332812EA1BDE}"/>
              </a:ext>
            </a:extLst>
          </p:cNvPr>
          <p:cNvSpPr/>
          <p:nvPr/>
        </p:nvSpPr>
        <p:spPr>
          <a:xfrm rot="2289303">
            <a:off x="5638844" y="4732487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75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360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- 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973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기계학습 방식에서 개발자는 데이터부터 모아야 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그리고 훈련을 시키면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얼굴을 판별할 수 있는 모델이 생성됩니다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D4A21-575D-4B12-93F7-CAA7FB5FC69A}"/>
              </a:ext>
            </a:extLst>
          </p:cNvPr>
          <p:cNvSpPr txBox="1"/>
          <p:nvPr/>
        </p:nvSpPr>
        <p:spPr>
          <a:xfrm>
            <a:off x="5562338" y="946210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Machine Learning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BAA868-11D3-4AC9-A3F6-A1CB2C840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6" y="1936247"/>
            <a:ext cx="1319242" cy="982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298435-178E-47A8-AD80-66B61D3E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673" y="1936246"/>
            <a:ext cx="1059274" cy="1355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B6442-D675-4147-BA12-C2FFBBBE8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6" y="3002039"/>
            <a:ext cx="1320467" cy="878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00B673-1B0E-4A97-8F60-12BB1735C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395" y="3374266"/>
            <a:ext cx="1464268" cy="9754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985A71-E84F-4570-B129-D1FCE22C9E5A}"/>
              </a:ext>
            </a:extLst>
          </p:cNvPr>
          <p:cNvSpPr txBox="1"/>
          <p:nvPr/>
        </p:nvSpPr>
        <p:spPr>
          <a:xfrm>
            <a:off x="225910" y="5245310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6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DCD33-6B67-4FEB-AE33-AEB5258CC224}"/>
              </a:ext>
            </a:extLst>
          </p:cNvPr>
          <p:cNvSpPr txBox="1"/>
          <p:nvPr/>
        </p:nvSpPr>
        <p:spPr>
          <a:xfrm>
            <a:off x="225910" y="5469240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7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56BF7D-DD79-4CC0-9ACD-E6B4BA1662F3}"/>
              </a:ext>
            </a:extLst>
          </p:cNvPr>
          <p:cNvSpPr txBox="1"/>
          <p:nvPr/>
        </p:nvSpPr>
        <p:spPr>
          <a:xfrm>
            <a:off x="225910" y="5693179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8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8DD14-411E-486C-BE04-AF0AF089A2FF}"/>
              </a:ext>
            </a:extLst>
          </p:cNvPr>
          <p:cNvSpPr txBox="1"/>
          <p:nvPr/>
        </p:nvSpPr>
        <p:spPr>
          <a:xfrm>
            <a:off x="225910" y="5907784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9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91F4E-D195-4365-ACC8-DB314A0A0ABB}"/>
              </a:ext>
            </a:extLst>
          </p:cNvPr>
          <p:cNvSpPr txBox="1"/>
          <p:nvPr/>
        </p:nvSpPr>
        <p:spPr>
          <a:xfrm>
            <a:off x="1507629" y="449239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18904B9-3773-40B2-AA29-45D67F4CC76E}"/>
              </a:ext>
            </a:extLst>
          </p:cNvPr>
          <p:cNvSpPr/>
          <p:nvPr/>
        </p:nvSpPr>
        <p:spPr>
          <a:xfrm>
            <a:off x="3523686" y="2973184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B8F033-B57A-4878-8280-578F74AC7CDD}"/>
              </a:ext>
            </a:extLst>
          </p:cNvPr>
          <p:cNvSpPr txBox="1"/>
          <p:nvPr/>
        </p:nvSpPr>
        <p:spPr>
          <a:xfrm>
            <a:off x="225910" y="6113056"/>
            <a:ext cx="570540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10"/>
              </a:rPr>
              <a:t>https://pixabay.com/photos/algorithm-images-by-machine-learn-3859539/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EADE56-516C-4200-8278-19C5CEEAA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9765" y="1852741"/>
            <a:ext cx="4219044" cy="28126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64DEF3-F473-45EA-97EA-52AACD89FAAB}"/>
              </a:ext>
            </a:extLst>
          </p:cNvPr>
          <p:cNvSpPr txBox="1"/>
          <p:nvPr/>
        </p:nvSpPr>
        <p:spPr>
          <a:xfrm>
            <a:off x="6057807" y="4492392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Training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D81CD46-382F-4805-A880-FBEB449CA34C}"/>
              </a:ext>
            </a:extLst>
          </p:cNvPr>
          <p:cNvSpPr/>
          <p:nvPr/>
        </p:nvSpPr>
        <p:spPr>
          <a:xfrm>
            <a:off x="8893794" y="2973184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F0FF2-EA7D-48D3-A767-DFE7859385CB}"/>
              </a:ext>
            </a:extLst>
          </p:cNvPr>
          <p:cNvSpPr txBox="1"/>
          <p:nvPr/>
        </p:nvSpPr>
        <p:spPr>
          <a:xfrm>
            <a:off x="225910" y="6318332"/>
            <a:ext cx="465383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12"/>
              </a:rPr>
              <a:t>https://pixabay.com/illustrations/neural-network-3637503/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F1350-EE50-4530-A9C7-6AA2DBF652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1283" y="2731085"/>
            <a:ext cx="1877349" cy="10560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1E9372-AB87-40E6-A903-91CC3D7D34C0}"/>
              </a:ext>
            </a:extLst>
          </p:cNvPr>
          <p:cNvSpPr txBox="1"/>
          <p:nvPr/>
        </p:nvSpPr>
        <p:spPr>
          <a:xfrm>
            <a:off x="10586303" y="44923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FEA1F3F-1E45-4619-9555-F46C4690EF18}"/>
              </a:ext>
            </a:extLst>
          </p:cNvPr>
          <p:cNvSpPr/>
          <p:nvPr/>
        </p:nvSpPr>
        <p:spPr>
          <a:xfrm>
            <a:off x="1576874" y="4833258"/>
            <a:ext cx="9731829" cy="177282"/>
          </a:xfrm>
          <a:custGeom>
            <a:avLst/>
            <a:gdLst>
              <a:gd name="connsiteX0" fmla="*/ 0 w 9731829"/>
              <a:gd name="connsiteY0" fmla="*/ 121298 h 177282"/>
              <a:gd name="connsiteX1" fmla="*/ 46653 w 9731829"/>
              <a:gd name="connsiteY1" fmla="*/ 102637 h 177282"/>
              <a:gd name="connsiteX2" fmla="*/ 83976 w 9731829"/>
              <a:gd name="connsiteY2" fmla="*/ 93306 h 177282"/>
              <a:gd name="connsiteX3" fmla="*/ 111968 w 9731829"/>
              <a:gd name="connsiteY3" fmla="*/ 83976 h 177282"/>
              <a:gd name="connsiteX4" fmla="*/ 139959 w 9731829"/>
              <a:gd name="connsiteY4" fmla="*/ 65315 h 177282"/>
              <a:gd name="connsiteX5" fmla="*/ 345233 w 9731829"/>
              <a:gd name="connsiteY5" fmla="*/ 93306 h 177282"/>
              <a:gd name="connsiteX6" fmla="*/ 373225 w 9731829"/>
              <a:gd name="connsiteY6" fmla="*/ 111968 h 177282"/>
              <a:gd name="connsiteX7" fmla="*/ 429208 w 9731829"/>
              <a:gd name="connsiteY7" fmla="*/ 130629 h 177282"/>
              <a:gd name="connsiteX8" fmla="*/ 681135 w 9731829"/>
              <a:gd name="connsiteY8" fmla="*/ 111968 h 177282"/>
              <a:gd name="connsiteX9" fmla="*/ 718457 w 9731829"/>
              <a:gd name="connsiteY9" fmla="*/ 102637 h 177282"/>
              <a:gd name="connsiteX10" fmla="*/ 765110 w 9731829"/>
              <a:gd name="connsiteY10" fmla="*/ 93306 h 177282"/>
              <a:gd name="connsiteX11" fmla="*/ 802433 w 9731829"/>
              <a:gd name="connsiteY11" fmla="*/ 83976 h 177282"/>
              <a:gd name="connsiteX12" fmla="*/ 877078 w 9731829"/>
              <a:gd name="connsiteY12" fmla="*/ 65315 h 177282"/>
              <a:gd name="connsiteX13" fmla="*/ 1110343 w 9731829"/>
              <a:gd name="connsiteY13" fmla="*/ 83976 h 177282"/>
              <a:gd name="connsiteX14" fmla="*/ 1175657 w 9731829"/>
              <a:gd name="connsiteY14" fmla="*/ 102637 h 177282"/>
              <a:gd name="connsiteX15" fmla="*/ 1212980 w 9731829"/>
              <a:gd name="connsiteY15" fmla="*/ 121298 h 177282"/>
              <a:gd name="connsiteX16" fmla="*/ 1268964 w 9731829"/>
              <a:gd name="connsiteY16" fmla="*/ 139959 h 177282"/>
              <a:gd name="connsiteX17" fmla="*/ 1306286 w 9731829"/>
              <a:gd name="connsiteY17" fmla="*/ 149290 h 177282"/>
              <a:gd name="connsiteX18" fmla="*/ 1343608 w 9731829"/>
              <a:gd name="connsiteY18" fmla="*/ 167951 h 177282"/>
              <a:gd name="connsiteX19" fmla="*/ 1371600 w 9731829"/>
              <a:gd name="connsiteY19" fmla="*/ 177282 h 177282"/>
              <a:gd name="connsiteX20" fmla="*/ 1539551 w 9731829"/>
              <a:gd name="connsiteY20" fmla="*/ 167951 h 177282"/>
              <a:gd name="connsiteX21" fmla="*/ 1623527 w 9731829"/>
              <a:gd name="connsiteY21" fmla="*/ 139959 h 177282"/>
              <a:gd name="connsiteX22" fmla="*/ 1707502 w 9731829"/>
              <a:gd name="connsiteY22" fmla="*/ 121298 h 177282"/>
              <a:gd name="connsiteX23" fmla="*/ 1754155 w 9731829"/>
              <a:gd name="connsiteY23" fmla="*/ 102637 h 177282"/>
              <a:gd name="connsiteX24" fmla="*/ 1791478 w 9731829"/>
              <a:gd name="connsiteY24" fmla="*/ 93306 h 177282"/>
              <a:gd name="connsiteX25" fmla="*/ 1828800 w 9731829"/>
              <a:gd name="connsiteY25" fmla="*/ 74645 h 177282"/>
              <a:gd name="connsiteX26" fmla="*/ 1894115 w 9731829"/>
              <a:gd name="connsiteY26" fmla="*/ 65315 h 177282"/>
              <a:gd name="connsiteX27" fmla="*/ 1940768 w 9731829"/>
              <a:gd name="connsiteY27" fmla="*/ 55984 h 177282"/>
              <a:gd name="connsiteX28" fmla="*/ 1996751 w 9731829"/>
              <a:gd name="connsiteY28" fmla="*/ 46653 h 177282"/>
              <a:gd name="connsiteX29" fmla="*/ 2341984 w 9731829"/>
              <a:gd name="connsiteY29" fmla="*/ 55984 h 177282"/>
              <a:gd name="connsiteX30" fmla="*/ 2369976 w 9731829"/>
              <a:gd name="connsiteY30" fmla="*/ 65315 h 177282"/>
              <a:gd name="connsiteX31" fmla="*/ 2416629 w 9731829"/>
              <a:gd name="connsiteY31" fmla="*/ 74645 h 177282"/>
              <a:gd name="connsiteX32" fmla="*/ 2509935 w 9731829"/>
              <a:gd name="connsiteY32" fmla="*/ 83976 h 177282"/>
              <a:gd name="connsiteX33" fmla="*/ 2565919 w 9731829"/>
              <a:gd name="connsiteY33" fmla="*/ 102637 h 177282"/>
              <a:gd name="connsiteX34" fmla="*/ 2789853 w 9731829"/>
              <a:gd name="connsiteY34" fmla="*/ 121298 h 177282"/>
              <a:gd name="connsiteX35" fmla="*/ 3125755 w 9731829"/>
              <a:gd name="connsiteY35" fmla="*/ 111968 h 177282"/>
              <a:gd name="connsiteX36" fmla="*/ 3172408 w 9731829"/>
              <a:gd name="connsiteY36" fmla="*/ 102637 h 177282"/>
              <a:gd name="connsiteX37" fmla="*/ 3209731 w 9731829"/>
              <a:gd name="connsiteY37" fmla="*/ 93306 h 177282"/>
              <a:gd name="connsiteX38" fmla="*/ 3853543 w 9731829"/>
              <a:gd name="connsiteY38" fmla="*/ 83976 h 177282"/>
              <a:gd name="connsiteX39" fmla="*/ 3928188 w 9731829"/>
              <a:gd name="connsiteY39" fmla="*/ 65315 h 177282"/>
              <a:gd name="connsiteX40" fmla="*/ 3956180 w 9731829"/>
              <a:gd name="connsiteY40" fmla="*/ 55984 h 177282"/>
              <a:gd name="connsiteX41" fmla="*/ 4068147 w 9731829"/>
              <a:gd name="connsiteY41" fmla="*/ 37323 h 177282"/>
              <a:gd name="connsiteX42" fmla="*/ 4105470 w 9731829"/>
              <a:gd name="connsiteY42" fmla="*/ 27992 h 177282"/>
              <a:gd name="connsiteX43" fmla="*/ 4170784 w 9731829"/>
              <a:gd name="connsiteY43" fmla="*/ 9331 h 177282"/>
              <a:gd name="connsiteX44" fmla="*/ 4236098 w 9731829"/>
              <a:gd name="connsiteY44" fmla="*/ 0 h 177282"/>
              <a:gd name="connsiteX45" fmla="*/ 4385388 w 9731829"/>
              <a:gd name="connsiteY45" fmla="*/ 9331 h 177282"/>
              <a:gd name="connsiteX46" fmla="*/ 4413380 w 9731829"/>
              <a:gd name="connsiteY46" fmla="*/ 18662 h 177282"/>
              <a:gd name="connsiteX47" fmla="*/ 4450702 w 9731829"/>
              <a:gd name="connsiteY47" fmla="*/ 27992 h 177282"/>
              <a:gd name="connsiteX48" fmla="*/ 4478694 w 9731829"/>
              <a:gd name="connsiteY48" fmla="*/ 37323 h 177282"/>
              <a:gd name="connsiteX49" fmla="*/ 4553339 w 9731829"/>
              <a:gd name="connsiteY49" fmla="*/ 55984 h 177282"/>
              <a:gd name="connsiteX50" fmla="*/ 4963886 w 9731829"/>
              <a:gd name="connsiteY50" fmla="*/ 46653 h 177282"/>
              <a:gd name="connsiteX51" fmla="*/ 5075853 w 9731829"/>
              <a:gd name="connsiteY51" fmla="*/ 27992 h 177282"/>
              <a:gd name="connsiteX52" fmla="*/ 5225143 w 9731829"/>
              <a:gd name="connsiteY52" fmla="*/ 37323 h 177282"/>
              <a:gd name="connsiteX53" fmla="*/ 5281127 w 9731829"/>
              <a:gd name="connsiteY53" fmla="*/ 55984 h 177282"/>
              <a:gd name="connsiteX54" fmla="*/ 5355772 w 9731829"/>
              <a:gd name="connsiteY54" fmla="*/ 74645 h 177282"/>
              <a:gd name="connsiteX55" fmla="*/ 5523723 w 9731829"/>
              <a:gd name="connsiteY55" fmla="*/ 65315 h 177282"/>
              <a:gd name="connsiteX56" fmla="*/ 5626359 w 9731829"/>
              <a:gd name="connsiteY56" fmla="*/ 55984 h 177282"/>
              <a:gd name="connsiteX57" fmla="*/ 5728996 w 9731829"/>
              <a:gd name="connsiteY57" fmla="*/ 65315 h 177282"/>
              <a:gd name="connsiteX58" fmla="*/ 5775649 w 9731829"/>
              <a:gd name="connsiteY58" fmla="*/ 74645 h 177282"/>
              <a:gd name="connsiteX59" fmla="*/ 5812972 w 9731829"/>
              <a:gd name="connsiteY59" fmla="*/ 83976 h 177282"/>
              <a:gd name="connsiteX60" fmla="*/ 6074229 w 9731829"/>
              <a:gd name="connsiteY60" fmla="*/ 93306 h 177282"/>
              <a:gd name="connsiteX61" fmla="*/ 6176866 w 9731829"/>
              <a:gd name="connsiteY61" fmla="*/ 102637 h 177282"/>
              <a:gd name="connsiteX62" fmla="*/ 6204857 w 9731829"/>
              <a:gd name="connsiteY62" fmla="*/ 111968 h 177282"/>
              <a:gd name="connsiteX63" fmla="*/ 6251510 w 9731829"/>
              <a:gd name="connsiteY63" fmla="*/ 121298 h 177282"/>
              <a:gd name="connsiteX64" fmla="*/ 6979298 w 9731829"/>
              <a:gd name="connsiteY64" fmla="*/ 121298 h 177282"/>
              <a:gd name="connsiteX65" fmla="*/ 7007290 w 9731829"/>
              <a:gd name="connsiteY65" fmla="*/ 130629 h 177282"/>
              <a:gd name="connsiteX66" fmla="*/ 7044612 w 9731829"/>
              <a:gd name="connsiteY66" fmla="*/ 139959 h 177282"/>
              <a:gd name="connsiteX67" fmla="*/ 7137919 w 9731829"/>
              <a:gd name="connsiteY67" fmla="*/ 149290 h 177282"/>
              <a:gd name="connsiteX68" fmla="*/ 7380515 w 9731829"/>
              <a:gd name="connsiteY68" fmla="*/ 139959 h 177282"/>
              <a:gd name="connsiteX69" fmla="*/ 7427168 w 9731829"/>
              <a:gd name="connsiteY69" fmla="*/ 130629 h 177282"/>
              <a:gd name="connsiteX70" fmla="*/ 7464490 w 9731829"/>
              <a:gd name="connsiteY70" fmla="*/ 121298 h 177282"/>
              <a:gd name="connsiteX71" fmla="*/ 7875037 w 9731829"/>
              <a:gd name="connsiteY71" fmla="*/ 111968 h 177282"/>
              <a:gd name="connsiteX72" fmla="*/ 7912359 w 9731829"/>
              <a:gd name="connsiteY72" fmla="*/ 102637 h 177282"/>
              <a:gd name="connsiteX73" fmla="*/ 7940351 w 9731829"/>
              <a:gd name="connsiteY73" fmla="*/ 93306 h 177282"/>
              <a:gd name="connsiteX74" fmla="*/ 8425543 w 9731829"/>
              <a:gd name="connsiteY74" fmla="*/ 74645 h 177282"/>
              <a:gd name="connsiteX75" fmla="*/ 8733453 w 9731829"/>
              <a:gd name="connsiteY75" fmla="*/ 74645 h 177282"/>
              <a:gd name="connsiteX76" fmla="*/ 9218645 w 9731829"/>
              <a:gd name="connsiteY76" fmla="*/ 83976 h 177282"/>
              <a:gd name="connsiteX77" fmla="*/ 9265298 w 9731829"/>
              <a:gd name="connsiteY77" fmla="*/ 93306 h 177282"/>
              <a:gd name="connsiteX78" fmla="*/ 9302621 w 9731829"/>
              <a:gd name="connsiteY78" fmla="*/ 102637 h 177282"/>
              <a:gd name="connsiteX79" fmla="*/ 9470572 w 9731829"/>
              <a:gd name="connsiteY79" fmla="*/ 93306 h 177282"/>
              <a:gd name="connsiteX80" fmla="*/ 9535886 w 9731829"/>
              <a:gd name="connsiteY80" fmla="*/ 74645 h 177282"/>
              <a:gd name="connsiteX81" fmla="*/ 9591870 w 9731829"/>
              <a:gd name="connsiteY81" fmla="*/ 55984 h 177282"/>
              <a:gd name="connsiteX82" fmla="*/ 9657184 w 9731829"/>
              <a:gd name="connsiteY82" fmla="*/ 46653 h 177282"/>
              <a:gd name="connsiteX83" fmla="*/ 9731829 w 9731829"/>
              <a:gd name="connsiteY83" fmla="*/ 9331 h 1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9731829" h="177282">
                <a:moveTo>
                  <a:pt x="0" y="121298"/>
                </a:moveTo>
                <a:cubicBezTo>
                  <a:pt x="15551" y="115078"/>
                  <a:pt x="30764" y="107933"/>
                  <a:pt x="46653" y="102637"/>
                </a:cubicBezTo>
                <a:cubicBezTo>
                  <a:pt x="58819" y="98582"/>
                  <a:pt x="71645" y="96829"/>
                  <a:pt x="83976" y="93306"/>
                </a:cubicBezTo>
                <a:cubicBezTo>
                  <a:pt x="93433" y="90604"/>
                  <a:pt x="102637" y="87086"/>
                  <a:pt x="111968" y="83976"/>
                </a:cubicBezTo>
                <a:cubicBezTo>
                  <a:pt x="121298" y="77756"/>
                  <a:pt x="128758" y="65848"/>
                  <a:pt x="139959" y="65315"/>
                </a:cubicBezTo>
                <a:cubicBezTo>
                  <a:pt x="250797" y="60037"/>
                  <a:pt x="275373" y="53386"/>
                  <a:pt x="345233" y="93306"/>
                </a:cubicBezTo>
                <a:cubicBezTo>
                  <a:pt x="354970" y="98870"/>
                  <a:pt x="362977" y="107413"/>
                  <a:pt x="373225" y="111968"/>
                </a:cubicBezTo>
                <a:cubicBezTo>
                  <a:pt x="391200" y="119957"/>
                  <a:pt x="429208" y="130629"/>
                  <a:pt x="429208" y="130629"/>
                </a:cubicBezTo>
                <a:cubicBezTo>
                  <a:pt x="465115" y="128235"/>
                  <a:pt x="635850" y="117629"/>
                  <a:pt x="681135" y="111968"/>
                </a:cubicBezTo>
                <a:cubicBezTo>
                  <a:pt x="693860" y="110377"/>
                  <a:pt x="705939" y="105419"/>
                  <a:pt x="718457" y="102637"/>
                </a:cubicBezTo>
                <a:cubicBezTo>
                  <a:pt x="733938" y="99197"/>
                  <a:pt x="749629" y="96746"/>
                  <a:pt x="765110" y="93306"/>
                </a:cubicBezTo>
                <a:cubicBezTo>
                  <a:pt x="777628" y="90524"/>
                  <a:pt x="789915" y="86758"/>
                  <a:pt x="802433" y="83976"/>
                </a:cubicBezTo>
                <a:cubicBezTo>
                  <a:pt x="869985" y="68965"/>
                  <a:pt x="827061" y="81986"/>
                  <a:pt x="877078" y="65315"/>
                </a:cubicBezTo>
                <a:cubicBezTo>
                  <a:pt x="930589" y="68882"/>
                  <a:pt x="1049153" y="75235"/>
                  <a:pt x="1110343" y="83976"/>
                </a:cubicBezTo>
                <a:cubicBezTo>
                  <a:pt x="1122187" y="85668"/>
                  <a:pt x="1162359" y="96938"/>
                  <a:pt x="1175657" y="102637"/>
                </a:cubicBezTo>
                <a:cubicBezTo>
                  <a:pt x="1188442" y="108116"/>
                  <a:pt x="1200065" y="116132"/>
                  <a:pt x="1212980" y="121298"/>
                </a:cubicBezTo>
                <a:cubicBezTo>
                  <a:pt x="1231244" y="128603"/>
                  <a:pt x="1249881" y="135188"/>
                  <a:pt x="1268964" y="139959"/>
                </a:cubicBezTo>
                <a:cubicBezTo>
                  <a:pt x="1281405" y="143069"/>
                  <a:pt x="1294279" y="144787"/>
                  <a:pt x="1306286" y="149290"/>
                </a:cubicBezTo>
                <a:cubicBezTo>
                  <a:pt x="1319309" y="154174"/>
                  <a:pt x="1330824" y="162472"/>
                  <a:pt x="1343608" y="167951"/>
                </a:cubicBezTo>
                <a:cubicBezTo>
                  <a:pt x="1352648" y="171825"/>
                  <a:pt x="1362269" y="174172"/>
                  <a:pt x="1371600" y="177282"/>
                </a:cubicBezTo>
                <a:cubicBezTo>
                  <a:pt x="1427584" y="174172"/>
                  <a:pt x="1483711" y="173027"/>
                  <a:pt x="1539551" y="167951"/>
                </a:cubicBezTo>
                <a:cubicBezTo>
                  <a:pt x="1573813" y="164836"/>
                  <a:pt x="1590188" y="149961"/>
                  <a:pt x="1623527" y="139959"/>
                </a:cubicBezTo>
                <a:cubicBezTo>
                  <a:pt x="1697524" y="117760"/>
                  <a:pt x="1642852" y="142848"/>
                  <a:pt x="1707502" y="121298"/>
                </a:cubicBezTo>
                <a:cubicBezTo>
                  <a:pt x="1723391" y="116001"/>
                  <a:pt x="1738266" y="107933"/>
                  <a:pt x="1754155" y="102637"/>
                </a:cubicBezTo>
                <a:cubicBezTo>
                  <a:pt x="1766321" y="98582"/>
                  <a:pt x="1779471" y="97809"/>
                  <a:pt x="1791478" y="93306"/>
                </a:cubicBezTo>
                <a:cubicBezTo>
                  <a:pt x="1804501" y="88422"/>
                  <a:pt x="1815381" y="78305"/>
                  <a:pt x="1828800" y="74645"/>
                </a:cubicBezTo>
                <a:cubicBezTo>
                  <a:pt x="1850018" y="68859"/>
                  <a:pt x="1872422" y="68931"/>
                  <a:pt x="1894115" y="65315"/>
                </a:cubicBezTo>
                <a:cubicBezTo>
                  <a:pt x="1909758" y="62708"/>
                  <a:pt x="1925165" y="58821"/>
                  <a:pt x="1940768" y="55984"/>
                </a:cubicBezTo>
                <a:cubicBezTo>
                  <a:pt x="1959381" y="52600"/>
                  <a:pt x="1978090" y="49763"/>
                  <a:pt x="1996751" y="46653"/>
                </a:cubicBezTo>
                <a:cubicBezTo>
                  <a:pt x="2111829" y="49763"/>
                  <a:pt x="2227008" y="50235"/>
                  <a:pt x="2341984" y="55984"/>
                </a:cubicBezTo>
                <a:cubicBezTo>
                  <a:pt x="2351807" y="56475"/>
                  <a:pt x="2360434" y="62930"/>
                  <a:pt x="2369976" y="65315"/>
                </a:cubicBezTo>
                <a:cubicBezTo>
                  <a:pt x="2385361" y="69161"/>
                  <a:pt x="2400909" y="72549"/>
                  <a:pt x="2416629" y="74645"/>
                </a:cubicBezTo>
                <a:cubicBezTo>
                  <a:pt x="2447612" y="78776"/>
                  <a:pt x="2478833" y="80866"/>
                  <a:pt x="2509935" y="83976"/>
                </a:cubicBezTo>
                <a:lnTo>
                  <a:pt x="2565919" y="102637"/>
                </a:lnTo>
                <a:cubicBezTo>
                  <a:pt x="2655949" y="132647"/>
                  <a:pt x="2584044" y="111498"/>
                  <a:pt x="2789853" y="121298"/>
                </a:cubicBezTo>
                <a:cubicBezTo>
                  <a:pt x="2901820" y="118188"/>
                  <a:pt x="3013878" y="117425"/>
                  <a:pt x="3125755" y="111968"/>
                </a:cubicBezTo>
                <a:cubicBezTo>
                  <a:pt x="3141595" y="111195"/>
                  <a:pt x="3156927" y="106077"/>
                  <a:pt x="3172408" y="102637"/>
                </a:cubicBezTo>
                <a:cubicBezTo>
                  <a:pt x="3184927" y="99855"/>
                  <a:pt x="3196912" y="93657"/>
                  <a:pt x="3209731" y="93306"/>
                </a:cubicBezTo>
                <a:cubicBezTo>
                  <a:pt x="3424277" y="87428"/>
                  <a:pt x="3638939" y="87086"/>
                  <a:pt x="3853543" y="83976"/>
                </a:cubicBezTo>
                <a:cubicBezTo>
                  <a:pt x="3917529" y="62647"/>
                  <a:pt x="3838112" y="87834"/>
                  <a:pt x="3928188" y="65315"/>
                </a:cubicBezTo>
                <a:cubicBezTo>
                  <a:pt x="3937730" y="62930"/>
                  <a:pt x="3946536" y="57913"/>
                  <a:pt x="3956180" y="55984"/>
                </a:cubicBezTo>
                <a:cubicBezTo>
                  <a:pt x="3993282" y="48563"/>
                  <a:pt x="4031440" y="46500"/>
                  <a:pt x="4068147" y="37323"/>
                </a:cubicBezTo>
                <a:cubicBezTo>
                  <a:pt x="4080588" y="34213"/>
                  <a:pt x="4093139" y="31515"/>
                  <a:pt x="4105470" y="27992"/>
                </a:cubicBezTo>
                <a:cubicBezTo>
                  <a:pt x="4140441" y="18000"/>
                  <a:pt x="4130681" y="16623"/>
                  <a:pt x="4170784" y="9331"/>
                </a:cubicBezTo>
                <a:cubicBezTo>
                  <a:pt x="4192422" y="5397"/>
                  <a:pt x="4214327" y="3110"/>
                  <a:pt x="4236098" y="0"/>
                </a:cubicBezTo>
                <a:cubicBezTo>
                  <a:pt x="4285861" y="3110"/>
                  <a:pt x="4335802" y="4111"/>
                  <a:pt x="4385388" y="9331"/>
                </a:cubicBezTo>
                <a:cubicBezTo>
                  <a:pt x="4395169" y="10361"/>
                  <a:pt x="4403923" y="15960"/>
                  <a:pt x="4413380" y="18662"/>
                </a:cubicBezTo>
                <a:cubicBezTo>
                  <a:pt x="4425710" y="22185"/>
                  <a:pt x="4438372" y="24469"/>
                  <a:pt x="4450702" y="27992"/>
                </a:cubicBezTo>
                <a:cubicBezTo>
                  <a:pt x="4460159" y="30694"/>
                  <a:pt x="4469205" y="34735"/>
                  <a:pt x="4478694" y="37323"/>
                </a:cubicBezTo>
                <a:cubicBezTo>
                  <a:pt x="4503438" y="44071"/>
                  <a:pt x="4553339" y="55984"/>
                  <a:pt x="4553339" y="55984"/>
                </a:cubicBezTo>
                <a:cubicBezTo>
                  <a:pt x="4690188" y="52874"/>
                  <a:pt x="4827198" y="53976"/>
                  <a:pt x="4963886" y="46653"/>
                </a:cubicBezTo>
                <a:cubicBezTo>
                  <a:pt x="5001669" y="44629"/>
                  <a:pt x="5075853" y="27992"/>
                  <a:pt x="5075853" y="27992"/>
                </a:cubicBezTo>
                <a:cubicBezTo>
                  <a:pt x="5125616" y="31102"/>
                  <a:pt x="5175740" y="30586"/>
                  <a:pt x="5225143" y="37323"/>
                </a:cubicBezTo>
                <a:cubicBezTo>
                  <a:pt x="5244633" y="39981"/>
                  <a:pt x="5262466" y="49764"/>
                  <a:pt x="5281127" y="55984"/>
                </a:cubicBezTo>
                <a:cubicBezTo>
                  <a:pt x="5324168" y="70331"/>
                  <a:pt x="5299468" y="63385"/>
                  <a:pt x="5355772" y="74645"/>
                </a:cubicBezTo>
                <a:lnTo>
                  <a:pt x="5523723" y="65315"/>
                </a:lnTo>
                <a:cubicBezTo>
                  <a:pt x="5557995" y="62951"/>
                  <a:pt x="5592006" y="55984"/>
                  <a:pt x="5626359" y="55984"/>
                </a:cubicBezTo>
                <a:cubicBezTo>
                  <a:pt x="5660712" y="55984"/>
                  <a:pt x="5694784" y="62205"/>
                  <a:pt x="5728996" y="65315"/>
                </a:cubicBezTo>
                <a:cubicBezTo>
                  <a:pt x="5744547" y="68425"/>
                  <a:pt x="5760168" y="71205"/>
                  <a:pt x="5775649" y="74645"/>
                </a:cubicBezTo>
                <a:cubicBezTo>
                  <a:pt x="5788168" y="77427"/>
                  <a:pt x="5800173" y="83176"/>
                  <a:pt x="5812972" y="83976"/>
                </a:cubicBezTo>
                <a:cubicBezTo>
                  <a:pt x="5899943" y="89412"/>
                  <a:pt x="5987143" y="90196"/>
                  <a:pt x="6074229" y="93306"/>
                </a:cubicBezTo>
                <a:cubicBezTo>
                  <a:pt x="6108441" y="96416"/>
                  <a:pt x="6142858" y="97778"/>
                  <a:pt x="6176866" y="102637"/>
                </a:cubicBezTo>
                <a:cubicBezTo>
                  <a:pt x="6186602" y="104028"/>
                  <a:pt x="6195316" y="109583"/>
                  <a:pt x="6204857" y="111968"/>
                </a:cubicBezTo>
                <a:cubicBezTo>
                  <a:pt x="6220242" y="115814"/>
                  <a:pt x="6235959" y="118188"/>
                  <a:pt x="6251510" y="121298"/>
                </a:cubicBezTo>
                <a:cubicBezTo>
                  <a:pt x="6551675" y="115295"/>
                  <a:pt x="6704615" y="103577"/>
                  <a:pt x="6979298" y="121298"/>
                </a:cubicBezTo>
                <a:cubicBezTo>
                  <a:pt x="6989113" y="121931"/>
                  <a:pt x="6997833" y="127927"/>
                  <a:pt x="7007290" y="130629"/>
                </a:cubicBezTo>
                <a:cubicBezTo>
                  <a:pt x="7019620" y="134152"/>
                  <a:pt x="7031917" y="138146"/>
                  <a:pt x="7044612" y="139959"/>
                </a:cubicBezTo>
                <a:cubicBezTo>
                  <a:pt x="7075555" y="144379"/>
                  <a:pt x="7106817" y="146180"/>
                  <a:pt x="7137919" y="149290"/>
                </a:cubicBezTo>
                <a:cubicBezTo>
                  <a:pt x="7218784" y="146180"/>
                  <a:pt x="7299758" y="145169"/>
                  <a:pt x="7380515" y="139959"/>
                </a:cubicBezTo>
                <a:cubicBezTo>
                  <a:pt x="7396341" y="138938"/>
                  <a:pt x="7411687" y="134069"/>
                  <a:pt x="7427168" y="130629"/>
                </a:cubicBezTo>
                <a:cubicBezTo>
                  <a:pt x="7439686" y="127847"/>
                  <a:pt x="7451678" y="121832"/>
                  <a:pt x="7464490" y="121298"/>
                </a:cubicBezTo>
                <a:cubicBezTo>
                  <a:pt x="7601256" y="115599"/>
                  <a:pt x="7738188" y="115078"/>
                  <a:pt x="7875037" y="111968"/>
                </a:cubicBezTo>
                <a:cubicBezTo>
                  <a:pt x="7887478" y="108858"/>
                  <a:pt x="7900029" y="106160"/>
                  <a:pt x="7912359" y="102637"/>
                </a:cubicBezTo>
                <a:cubicBezTo>
                  <a:pt x="7921816" y="99935"/>
                  <a:pt x="7930576" y="94392"/>
                  <a:pt x="7940351" y="93306"/>
                </a:cubicBezTo>
                <a:cubicBezTo>
                  <a:pt x="8060469" y="79960"/>
                  <a:pt x="8365230" y="76275"/>
                  <a:pt x="8425543" y="74645"/>
                </a:cubicBezTo>
                <a:cubicBezTo>
                  <a:pt x="8627078" y="57851"/>
                  <a:pt x="8457489" y="67084"/>
                  <a:pt x="8733453" y="74645"/>
                </a:cubicBezTo>
                <a:lnTo>
                  <a:pt x="9218645" y="83976"/>
                </a:lnTo>
                <a:cubicBezTo>
                  <a:pt x="9234196" y="87086"/>
                  <a:pt x="9249817" y="89866"/>
                  <a:pt x="9265298" y="93306"/>
                </a:cubicBezTo>
                <a:cubicBezTo>
                  <a:pt x="9277817" y="96088"/>
                  <a:pt x="9289797" y="102637"/>
                  <a:pt x="9302621" y="102637"/>
                </a:cubicBezTo>
                <a:cubicBezTo>
                  <a:pt x="9358691" y="102637"/>
                  <a:pt x="9414588" y="96416"/>
                  <a:pt x="9470572" y="93306"/>
                </a:cubicBezTo>
                <a:cubicBezTo>
                  <a:pt x="9564674" y="61941"/>
                  <a:pt x="9418688" y="109805"/>
                  <a:pt x="9535886" y="74645"/>
                </a:cubicBezTo>
                <a:cubicBezTo>
                  <a:pt x="9554727" y="68993"/>
                  <a:pt x="9572397" y="58766"/>
                  <a:pt x="9591870" y="55984"/>
                </a:cubicBezTo>
                <a:lnTo>
                  <a:pt x="9657184" y="46653"/>
                </a:lnTo>
                <a:cubicBezTo>
                  <a:pt x="9721513" y="25210"/>
                  <a:pt x="9699259" y="41901"/>
                  <a:pt x="9731829" y="9331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A3E37A7-0154-4E69-9E09-6800A70805AB}"/>
              </a:ext>
            </a:extLst>
          </p:cNvPr>
          <p:cNvCxnSpPr/>
          <p:nvPr/>
        </p:nvCxnSpPr>
        <p:spPr>
          <a:xfrm>
            <a:off x="9182095" y="5024406"/>
            <a:ext cx="178067" cy="307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8F383C-9162-4657-8B9B-619E4D93099D}"/>
              </a:ext>
            </a:extLst>
          </p:cNvPr>
          <p:cNvSpPr txBox="1"/>
          <p:nvPr/>
        </p:nvSpPr>
        <p:spPr>
          <a:xfrm>
            <a:off x="7690225" y="5335883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 과정을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Machine Learning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197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8680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What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is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Machine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Learning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?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98CC9-1EE6-4286-A4FE-50432F54D965}"/>
              </a:ext>
            </a:extLst>
          </p:cNvPr>
          <p:cNvSpPr txBox="1"/>
          <p:nvPr/>
        </p:nvSpPr>
        <p:spPr>
          <a:xfrm>
            <a:off x="585117" y="1321975"/>
            <a:ext cx="10732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Machine learning is functionality that helps software perform a task without explicit programming or rules.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Traditionally considered a subcategory of artificial intelligence, machine learning involves statistical techniques,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such as deep learning (aka neural networks), that are inspired by theories about how the human brain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processes information. [Google]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BA45-7B0F-4734-AF9C-49AD5FB04103}"/>
              </a:ext>
            </a:extLst>
          </p:cNvPr>
          <p:cNvSpPr txBox="1"/>
          <p:nvPr/>
        </p:nvSpPr>
        <p:spPr>
          <a:xfrm>
            <a:off x="225910" y="6318332"/>
            <a:ext cx="406393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https://cloud.google.com/what-is-machine-learning/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61DB0-1465-47EE-B59C-A92E2B36AFA7}"/>
              </a:ext>
            </a:extLst>
          </p:cNvPr>
          <p:cNvSpPr txBox="1"/>
          <p:nvPr/>
        </p:nvSpPr>
        <p:spPr>
          <a:xfrm>
            <a:off x="585117" y="2638486"/>
            <a:ext cx="10732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 러닝은 소프트웨어가 명시적인 프로그래밍이나 규칙없이 작업을 수행하도록 도와주는 기능입니다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전통적으로 인공 지능의 하위 범주로 간주되는 기계 학습에는 인간 두뇌가 정보를 처리하는 방법에 대한 이론에서 영감을 얻은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 러닝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일명 신경망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과 같은 통계 기술이 포함됩니다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[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구글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]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2D63969-177C-422F-92B8-F1B35A6968FE}"/>
              </a:ext>
            </a:extLst>
          </p:cNvPr>
          <p:cNvSpPr/>
          <p:nvPr/>
        </p:nvSpPr>
        <p:spPr>
          <a:xfrm>
            <a:off x="1267408" y="3769569"/>
            <a:ext cx="9657184" cy="2407297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Artificial Intelligence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 지능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589361-38E3-4266-A114-8BAE9D26EF38}"/>
              </a:ext>
            </a:extLst>
          </p:cNvPr>
          <p:cNvSpPr/>
          <p:nvPr/>
        </p:nvSpPr>
        <p:spPr>
          <a:xfrm>
            <a:off x="3041780" y="4394717"/>
            <a:ext cx="7699313" cy="1626639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Machine Learning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기계 학습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 러닝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336A6-918E-4AB1-BF30-8C6D9067EE38}"/>
              </a:ext>
            </a:extLst>
          </p:cNvPr>
          <p:cNvSpPr/>
          <p:nvPr/>
        </p:nvSpPr>
        <p:spPr>
          <a:xfrm>
            <a:off x="4973221" y="4985787"/>
            <a:ext cx="5605830" cy="864511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Deep Learning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 러닝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신경망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91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3295941" y="3044279"/>
            <a:ext cx="5600123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Machine Learning is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455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267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Categorization of Machine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4455-8482-4DCD-AD7B-DBF75DC15C11}"/>
              </a:ext>
            </a:extLst>
          </p:cNvPr>
          <p:cNvSpPr txBox="1"/>
          <p:nvPr/>
        </p:nvSpPr>
        <p:spPr>
          <a:xfrm>
            <a:off x="2460572" y="2594598"/>
            <a:ext cx="3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Supervised Learning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지도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0070D-E01A-4FB2-969F-F63F65E1692C}"/>
              </a:ext>
            </a:extLst>
          </p:cNvPr>
          <p:cNvSpPr txBox="1"/>
          <p:nvPr/>
        </p:nvSpPr>
        <p:spPr>
          <a:xfrm>
            <a:off x="2460571" y="4288605"/>
            <a:ext cx="3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Unsupervised Learning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비지도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896CD-0D86-4417-B3D6-C0D8871C4AE9}"/>
              </a:ext>
            </a:extLst>
          </p:cNvPr>
          <p:cNvSpPr txBox="1"/>
          <p:nvPr/>
        </p:nvSpPr>
        <p:spPr>
          <a:xfrm>
            <a:off x="6326555" y="2225875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Classification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분류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FE729-C189-4A59-9BAF-8ACE3DFEFDDD}"/>
              </a:ext>
            </a:extLst>
          </p:cNvPr>
          <p:cNvSpPr txBox="1"/>
          <p:nvPr/>
        </p:nvSpPr>
        <p:spPr>
          <a:xfrm>
            <a:off x="6326555" y="2963322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Regression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회귀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51299-AA6A-4D36-8E6B-7DCEC39F7B42}"/>
              </a:ext>
            </a:extLst>
          </p:cNvPr>
          <p:cNvSpPr txBox="1"/>
          <p:nvPr/>
        </p:nvSpPr>
        <p:spPr>
          <a:xfrm>
            <a:off x="6326555" y="3919881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Clustering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군집화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25068-BCE5-4372-A4FF-6028E39D6CA8}"/>
              </a:ext>
            </a:extLst>
          </p:cNvPr>
          <p:cNvSpPr txBox="1"/>
          <p:nvPr/>
        </p:nvSpPr>
        <p:spPr>
          <a:xfrm>
            <a:off x="6326555" y="4657328"/>
            <a:ext cx="384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Dimensionality reduction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차원 축소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B295319-E5A4-48CF-B159-E1F5DF4A039C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rot="10800000" flipV="1">
            <a:off x="5921431" y="2410540"/>
            <a:ext cx="405124" cy="368723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149D9E4-B686-4784-AF4D-101E7CDC8CE2}"/>
              </a:ext>
            </a:extLst>
          </p:cNvPr>
          <p:cNvCxnSpPr>
            <a:cxnSpLocks/>
            <a:stCxn id="8" idx="1"/>
            <a:endCxn id="3" idx="3"/>
          </p:cNvCxnSpPr>
          <p:nvPr/>
        </p:nvCxnSpPr>
        <p:spPr>
          <a:xfrm rot="10800000">
            <a:off x="5921431" y="2779264"/>
            <a:ext cx="405124" cy="368724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E445781-914B-4181-AF33-F1EE6FCFFC3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rot="10800000" flipV="1">
            <a:off x="5921431" y="4104547"/>
            <a:ext cx="405125" cy="368724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B604850-ED88-4CAE-9A3B-92F2D921ACF2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5921431" y="4473272"/>
            <a:ext cx="405125" cy="368723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CDCF088-B4DC-4CA0-A29F-D1310A34202B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V="1">
            <a:off x="2460572" y="2779263"/>
            <a:ext cx="1" cy="1694007"/>
          </a:xfrm>
          <a:prstGeom prst="bentConnector3">
            <a:avLst>
              <a:gd name="adj1" fmla="val 2286010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A2D469-9AD0-4B22-8D0C-2A1EA8436E2B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실제로는 더 다양한 분류와 정의가 있지만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집중적으로 봐야할 것만 정리해봤습니다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503B8-806D-4299-BEA0-7244EAC7C9D8}"/>
              </a:ext>
            </a:extLst>
          </p:cNvPr>
          <p:cNvSpPr txBox="1"/>
          <p:nvPr/>
        </p:nvSpPr>
        <p:spPr>
          <a:xfrm>
            <a:off x="2460570" y="5731833"/>
            <a:ext cx="3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Reinforcement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Learning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강화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F1B7695-5821-40B7-967D-3C90EE1B7215}"/>
              </a:ext>
            </a:extLst>
          </p:cNvPr>
          <p:cNvCxnSpPr>
            <a:cxnSpLocks/>
            <a:stCxn id="4" idx="1"/>
            <a:endCxn id="16" idx="1"/>
          </p:cNvCxnSpPr>
          <p:nvPr/>
        </p:nvCxnSpPr>
        <p:spPr>
          <a:xfrm rot="10800000" flipV="1">
            <a:off x="2460571" y="4473271"/>
            <a:ext cx="1" cy="1443228"/>
          </a:xfrm>
          <a:prstGeom prst="bentConnector3">
            <a:avLst>
              <a:gd name="adj1" fmla="val 2286010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56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266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Categorization of Machine 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6963AD-1107-4672-AAAC-5D48BF34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07" y="1260048"/>
            <a:ext cx="7087186" cy="5348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86AB2-44E2-41D5-AAB4-487041AD76B4}"/>
              </a:ext>
            </a:extLst>
          </p:cNvPr>
          <p:cNvSpPr txBox="1"/>
          <p:nvPr/>
        </p:nvSpPr>
        <p:spPr>
          <a:xfrm>
            <a:off x="225910" y="6318332"/>
            <a:ext cx="4291559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https://www.educba.com/machine-learning-algorithms/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8D927-87BC-4D04-8272-C070FC3E10E7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도식화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149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545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Supervised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B358D-5A74-4E18-835D-77BD6F501331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정답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레이블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/Label)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 있는 데이터를 가지고 학습을 시키는 방법을 지도학습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(Supervised Learning)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한다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EEAD90-6BCF-43E6-BE2F-9B4E42CA4935}"/>
              </a:ext>
            </a:extLst>
          </p:cNvPr>
          <p:cNvSpPr/>
          <p:nvPr/>
        </p:nvSpPr>
        <p:spPr>
          <a:xfrm>
            <a:off x="621144" y="2527183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DBC180-74C5-441E-8DAF-D09668170A73}"/>
              </a:ext>
            </a:extLst>
          </p:cNvPr>
          <p:cNvSpPr/>
          <p:nvPr/>
        </p:nvSpPr>
        <p:spPr>
          <a:xfrm>
            <a:off x="1081140" y="2527183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D4D299-8914-4D1F-8730-5625D47A8957}"/>
              </a:ext>
            </a:extLst>
          </p:cNvPr>
          <p:cNvSpPr/>
          <p:nvPr/>
        </p:nvSpPr>
        <p:spPr>
          <a:xfrm>
            <a:off x="1541135" y="2527182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0FE0B5-25B2-40C9-A51D-552607597B4C}"/>
              </a:ext>
            </a:extLst>
          </p:cNvPr>
          <p:cNvSpPr txBox="1"/>
          <p:nvPr/>
        </p:nvSpPr>
        <p:spPr>
          <a:xfrm>
            <a:off x="2026659" y="2497712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5E0A607-FB76-4A72-A8A0-6277F67E16AF}"/>
              </a:ext>
            </a:extLst>
          </p:cNvPr>
          <p:cNvSpPr/>
          <p:nvPr/>
        </p:nvSpPr>
        <p:spPr>
          <a:xfrm>
            <a:off x="621144" y="3151114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60A3B4AF-EF53-4ADE-BA4E-650D4FF9F96A}"/>
              </a:ext>
            </a:extLst>
          </p:cNvPr>
          <p:cNvSpPr/>
          <p:nvPr/>
        </p:nvSpPr>
        <p:spPr>
          <a:xfrm>
            <a:off x="1081139" y="3151114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76C33B8-095A-4060-8525-A514C4BB20AA}"/>
              </a:ext>
            </a:extLst>
          </p:cNvPr>
          <p:cNvSpPr/>
          <p:nvPr/>
        </p:nvSpPr>
        <p:spPr>
          <a:xfrm>
            <a:off x="1541135" y="3151114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9EE45-4207-4265-BD5A-918FBF34D33A}"/>
              </a:ext>
            </a:extLst>
          </p:cNvPr>
          <p:cNvSpPr txBox="1"/>
          <p:nvPr/>
        </p:nvSpPr>
        <p:spPr>
          <a:xfrm>
            <a:off x="2026659" y="3100238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삼각형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6E6C86-2BA9-479C-AB2B-2E038D52B6FC}"/>
              </a:ext>
            </a:extLst>
          </p:cNvPr>
          <p:cNvSpPr txBox="1"/>
          <p:nvPr/>
        </p:nvSpPr>
        <p:spPr>
          <a:xfrm>
            <a:off x="257261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Labeled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9AD7011-1E1F-44ED-99E5-34F81169852A}"/>
              </a:ext>
            </a:extLst>
          </p:cNvPr>
          <p:cNvSpPr/>
          <p:nvPr/>
        </p:nvSpPr>
        <p:spPr>
          <a:xfrm>
            <a:off x="3244461" y="268237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으로 구부러짐 19">
            <a:extLst>
              <a:ext uri="{FF2B5EF4-FFF2-40B4-BE49-F238E27FC236}">
                <a16:creationId xmlns:a16="http://schemas.microsoft.com/office/drawing/2014/main" id="{B60FADC6-E42A-470D-A727-FBA8D3030CB8}"/>
              </a:ext>
            </a:extLst>
          </p:cNvPr>
          <p:cNvSpPr/>
          <p:nvPr/>
        </p:nvSpPr>
        <p:spPr>
          <a:xfrm>
            <a:off x="4122866" y="2212054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오른쪽으로 구부러짐 20">
            <a:extLst>
              <a:ext uri="{FF2B5EF4-FFF2-40B4-BE49-F238E27FC236}">
                <a16:creationId xmlns:a16="http://schemas.microsoft.com/office/drawing/2014/main" id="{52A38ED6-CC7F-43EB-B9F5-C33F6D0419AF}"/>
              </a:ext>
            </a:extLst>
          </p:cNvPr>
          <p:cNvSpPr/>
          <p:nvPr/>
        </p:nvSpPr>
        <p:spPr>
          <a:xfrm rot="10800000">
            <a:off x="5078890" y="2120895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8AFD6-3446-4A43-9FDD-647219F54E19}"/>
              </a:ext>
            </a:extLst>
          </p:cNvPr>
          <p:cNvSpPr txBox="1"/>
          <p:nvPr/>
        </p:nvSpPr>
        <p:spPr>
          <a:xfrm>
            <a:off x="4021842" y="2755477"/>
            <a:ext cx="199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Training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156AEA7-9B72-44FE-9810-9B6F0C663026}"/>
              </a:ext>
            </a:extLst>
          </p:cNvPr>
          <p:cNvSpPr/>
          <p:nvPr/>
        </p:nvSpPr>
        <p:spPr>
          <a:xfrm>
            <a:off x="6266114" y="266431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E10FBA8-359B-40DA-A987-9D1378752818}"/>
              </a:ext>
            </a:extLst>
          </p:cNvPr>
          <p:cNvSpPr/>
          <p:nvPr/>
        </p:nvSpPr>
        <p:spPr>
          <a:xfrm>
            <a:off x="6982875" y="2279598"/>
            <a:ext cx="604008" cy="6040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FEC34D3-7174-4018-B1C5-102EF3BF75D8}"/>
              </a:ext>
            </a:extLst>
          </p:cNvPr>
          <p:cNvSpPr/>
          <p:nvPr/>
        </p:nvSpPr>
        <p:spPr>
          <a:xfrm>
            <a:off x="6982875" y="2981076"/>
            <a:ext cx="604008" cy="6040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9CD6C6A-0296-4345-B947-4ED8E5A48959}"/>
              </a:ext>
            </a:extLst>
          </p:cNvPr>
          <p:cNvSpPr/>
          <p:nvPr/>
        </p:nvSpPr>
        <p:spPr>
          <a:xfrm>
            <a:off x="7711938" y="2981076"/>
            <a:ext cx="604008" cy="6040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1B95A9F-049E-40C5-AAA9-332C5D0C2E17}"/>
              </a:ext>
            </a:extLst>
          </p:cNvPr>
          <p:cNvSpPr/>
          <p:nvPr/>
        </p:nvSpPr>
        <p:spPr>
          <a:xfrm>
            <a:off x="7711938" y="2279598"/>
            <a:ext cx="604008" cy="60400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882AD4-BBEB-46D0-BE65-097CDE6C6067}"/>
              </a:ext>
            </a:extLst>
          </p:cNvPr>
          <p:cNvSpPr txBox="1"/>
          <p:nvPr/>
        </p:nvSpPr>
        <p:spPr>
          <a:xfrm>
            <a:off x="6652007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ABA506BE-728C-4AA2-AF9F-C7B5C51678BC}"/>
              </a:ext>
            </a:extLst>
          </p:cNvPr>
          <p:cNvSpPr/>
          <p:nvPr/>
        </p:nvSpPr>
        <p:spPr>
          <a:xfrm>
            <a:off x="7288294" y="4257365"/>
            <a:ext cx="729842" cy="29785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D0E7EA7-7A80-47F2-9BBE-2C7F852631B0}"/>
              </a:ext>
            </a:extLst>
          </p:cNvPr>
          <p:cNvSpPr/>
          <p:nvPr/>
        </p:nvSpPr>
        <p:spPr>
          <a:xfrm>
            <a:off x="6982875" y="4675669"/>
            <a:ext cx="604008" cy="6040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6C7310A-E940-4FCE-A664-857191FC8538}"/>
              </a:ext>
            </a:extLst>
          </p:cNvPr>
          <p:cNvSpPr/>
          <p:nvPr/>
        </p:nvSpPr>
        <p:spPr>
          <a:xfrm>
            <a:off x="6982875" y="5377147"/>
            <a:ext cx="604008" cy="6040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ABAB8F4-0966-4E9B-8355-1B93B0DDFCD0}"/>
              </a:ext>
            </a:extLst>
          </p:cNvPr>
          <p:cNvSpPr/>
          <p:nvPr/>
        </p:nvSpPr>
        <p:spPr>
          <a:xfrm>
            <a:off x="7711938" y="5377147"/>
            <a:ext cx="604008" cy="6040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D38901C-949E-473C-81EA-2FF0BFE8D652}"/>
              </a:ext>
            </a:extLst>
          </p:cNvPr>
          <p:cNvSpPr/>
          <p:nvPr/>
        </p:nvSpPr>
        <p:spPr>
          <a:xfrm>
            <a:off x="7711938" y="4675669"/>
            <a:ext cx="604008" cy="6040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473F0E-7B77-44B6-B10D-2BC62AA8A69C}"/>
              </a:ext>
            </a:extLst>
          </p:cNvPr>
          <p:cNvSpPr txBox="1"/>
          <p:nvPr/>
        </p:nvSpPr>
        <p:spPr>
          <a:xfrm>
            <a:off x="6652007" y="5981155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Use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FE9580-5B0C-497A-8369-2B2BACB792CE}"/>
              </a:ext>
            </a:extLst>
          </p:cNvPr>
          <p:cNvSpPr/>
          <p:nvPr/>
        </p:nvSpPr>
        <p:spPr>
          <a:xfrm>
            <a:off x="5596359" y="4786141"/>
            <a:ext cx="310393" cy="3103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F6388A2-F0AB-4288-BD43-A404E4016B46}"/>
              </a:ext>
            </a:extLst>
          </p:cNvPr>
          <p:cNvSpPr/>
          <p:nvPr/>
        </p:nvSpPr>
        <p:spPr>
          <a:xfrm>
            <a:off x="5596359" y="5250682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5AD663-29D9-4DF7-B676-DB6482B876DA}"/>
              </a:ext>
            </a:extLst>
          </p:cNvPr>
          <p:cNvSpPr/>
          <p:nvPr/>
        </p:nvSpPr>
        <p:spPr>
          <a:xfrm>
            <a:off x="5596359" y="5658817"/>
            <a:ext cx="310393" cy="31039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7915D5F5-8658-4C96-A976-61ED6E301A66}"/>
              </a:ext>
            </a:extLst>
          </p:cNvPr>
          <p:cNvSpPr/>
          <p:nvPr/>
        </p:nvSpPr>
        <p:spPr>
          <a:xfrm>
            <a:off x="6193144" y="5127501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D5FD87-04EC-4B4F-A0CC-F6C6672E7FB0}"/>
              </a:ext>
            </a:extLst>
          </p:cNvPr>
          <p:cNvSpPr txBox="1"/>
          <p:nvPr/>
        </p:nvSpPr>
        <p:spPr>
          <a:xfrm>
            <a:off x="5302743" y="5981155"/>
            <a:ext cx="89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20DCC15-D276-44CC-B2E8-2C61902E2A4E}"/>
              </a:ext>
            </a:extLst>
          </p:cNvPr>
          <p:cNvSpPr/>
          <p:nvPr/>
        </p:nvSpPr>
        <p:spPr>
          <a:xfrm>
            <a:off x="8560237" y="5127501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C138A3-7D6E-4E41-B6F7-3A6580BBA4F4}"/>
              </a:ext>
            </a:extLst>
          </p:cNvPr>
          <p:cNvSpPr/>
          <p:nvPr/>
        </p:nvSpPr>
        <p:spPr>
          <a:xfrm>
            <a:off x="9450637" y="4786141"/>
            <a:ext cx="310393" cy="3103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62A8D359-EE23-4450-B459-A8DA860DEB57}"/>
              </a:ext>
            </a:extLst>
          </p:cNvPr>
          <p:cNvSpPr/>
          <p:nvPr/>
        </p:nvSpPr>
        <p:spPr>
          <a:xfrm>
            <a:off x="9450637" y="5250682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B7ACE11-FDA7-4525-838D-77F73C1FF3D2}"/>
              </a:ext>
            </a:extLst>
          </p:cNvPr>
          <p:cNvSpPr/>
          <p:nvPr/>
        </p:nvSpPr>
        <p:spPr>
          <a:xfrm>
            <a:off x="9450637" y="5658817"/>
            <a:ext cx="310393" cy="31039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B6BF99-B15B-4F7D-8864-317162F6AB5C}"/>
              </a:ext>
            </a:extLst>
          </p:cNvPr>
          <p:cNvSpPr txBox="1"/>
          <p:nvPr/>
        </p:nvSpPr>
        <p:spPr>
          <a:xfrm>
            <a:off x="9846596" y="4756671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9F0D34-B49F-45B2-84C9-CBBB46C249ED}"/>
              </a:ext>
            </a:extLst>
          </p:cNvPr>
          <p:cNvSpPr txBox="1"/>
          <p:nvPr/>
        </p:nvSpPr>
        <p:spPr>
          <a:xfrm>
            <a:off x="9846596" y="5199806"/>
            <a:ext cx="8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삼각형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ADF9E8-AB17-4E53-BEB8-3564E9015731}"/>
              </a:ext>
            </a:extLst>
          </p:cNvPr>
          <p:cNvSpPr txBox="1"/>
          <p:nvPr/>
        </p:nvSpPr>
        <p:spPr>
          <a:xfrm>
            <a:off x="9866806" y="5629347"/>
            <a:ext cx="154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 don‘t know</a:t>
            </a:r>
          </a:p>
        </p:txBody>
      </p:sp>
    </p:spTree>
    <p:extLst>
      <p:ext uri="{BB962C8B-B14F-4D97-AF65-F5344CB8AC3E}">
        <p14:creationId xmlns:p14="http://schemas.microsoft.com/office/powerpoint/2010/main" val="3071717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EDAF04D-F8B1-42C0-A7C4-1BE945EAAC9A}"/>
              </a:ext>
            </a:extLst>
          </p:cNvPr>
          <p:cNvSpPr/>
          <p:nvPr/>
        </p:nvSpPr>
        <p:spPr>
          <a:xfrm>
            <a:off x="7462392" y="2441195"/>
            <a:ext cx="396176" cy="10593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E8686B8-0110-40F9-98F9-570657DB11BF}"/>
              </a:ext>
            </a:extLst>
          </p:cNvPr>
          <p:cNvSpPr/>
          <p:nvPr/>
        </p:nvSpPr>
        <p:spPr>
          <a:xfrm>
            <a:off x="7926151" y="2441195"/>
            <a:ext cx="396176" cy="10593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CDEA0E9-A39E-4B63-9ECF-2BF0E9FF6F04}"/>
              </a:ext>
            </a:extLst>
          </p:cNvPr>
          <p:cNvSpPr/>
          <p:nvPr/>
        </p:nvSpPr>
        <p:spPr>
          <a:xfrm>
            <a:off x="6997301" y="2441195"/>
            <a:ext cx="396176" cy="10593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301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Unsupervised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B358D-5A74-4E18-835D-77BD6F501331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정답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레이블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/Label)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 없는 데이터를 가지고 학습을 시키는 방법을 비지도학습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(Unsupervised Learning)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한다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00729-F621-49A6-8715-0FB41CC78846}"/>
              </a:ext>
            </a:extLst>
          </p:cNvPr>
          <p:cNvSpPr/>
          <p:nvPr/>
        </p:nvSpPr>
        <p:spPr>
          <a:xfrm>
            <a:off x="1162318" y="2527183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3AD3C1-C210-4C13-9CB0-430A3561B316}"/>
              </a:ext>
            </a:extLst>
          </p:cNvPr>
          <p:cNvSpPr/>
          <p:nvPr/>
        </p:nvSpPr>
        <p:spPr>
          <a:xfrm>
            <a:off x="1622314" y="2527183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3A2F7E-AA00-4E8A-AB7F-0B723118491F}"/>
              </a:ext>
            </a:extLst>
          </p:cNvPr>
          <p:cNvSpPr/>
          <p:nvPr/>
        </p:nvSpPr>
        <p:spPr>
          <a:xfrm>
            <a:off x="2082309" y="2527182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AA06AB06-9702-477E-A8E9-3B2C72A4C074}"/>
              </a:ext>
            </a:extLst>
          </p:cNvPr>
          <p:cNvSpPr/>
          <p:nvPr/>
        </p:nvSpPr>
        <p:spPr>
          <a:xfrm>
            <a:off x="1162318" y="3151114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B23EF9A2-AEB8-4BF5-8625-0063923913D7}"/>
              </a:ext>
            </a:extLst>
          </p:cNvPr>
          <p:cNvSpPr/>
          <p:nvPr/>
        </p:nvSpPr>
        <p:spPr>
          <a:xfrm>
            <a:off x="1622313" y="3151114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27A58152-7BE2-483A-9FAE-0B458AEFE14F}"/>
              </a:ext>
            </a:extLst>
          </p:cNvPr>
          <p:cNvSpPr/>
          <p:nvPr/>
        </p:nvSpPr>
        <p:spPr>
          <a:xfrm>
            <a:off x="2082309" y="3151114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C569B-BF67-482F-B26C-397AEE22B55A}"/>
              </a:ext>
            </a:extLst>
          </p:cNvPr>
          <p:cNvSpPr txBox="1"/>
          <p:nvPr/>
        </p:nvSpPr>
        <p:spPr>
          <a:xfrm>
            <a:off x="798435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Unlabeled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AAB9A94-7A0B-4806-9B6E-5DED8AD54424}"/>
              </a:ext>
            </a:extLst>
          </p:cNvPr>
          <p:cNvSpPr/>
          <p:nvPr/>
        </p:nvSpPr>
        <p:spPr>
          <a:xfrm>
            <a:off x="3244461" y="268237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으로 구부러짐 21">
            <a:extLst>
              <a:ext uri="{FF2B5EF4-FFF2-40B4-BE49-F238E27FC236}">
                <a16:creationId xmlns:a16="http://schemas.microsoft.com/office/drawing/2014/main" id="{7A9026AF-D1C1-47E7-B2BC-0A4875C46AFA}"/>
              </a:ext>
            </a:extLst>
          </p:cNvPr>
          <p:cNvSpPr/>
          <p:nvPr/>
        </p:nvSpPr>
        <p:spPr>
          <a:xfrm>
            <a:off x="4122866" y="2212054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른쪽으로 구부러짐 22">
            <a:extLst>
              <a:ext uri="{FF2B5EF4-FFF2-40B4-BE49-F238E27FC236}">
                <a16:creationId xmlns:a16="http://schemas.microsoft.com/office/drawing/2014/main" id="{421EF225-E3FC-45AC-AAC1-2BE05D4AF343}"/>
              </a:ext>
            </a:extLst>
          </p:cNvPr>
          <p:cNvSpPr/>
          <p:nvPr/>
        </p:nvSpPr>
        <p:spPr>
          <a:xfrm rot="10800000">
            <a:off x="5078890" y="2120895"/>
            <a:ext cx="897623" cy="1492298"/>
          </a:xfrm>
          <a:prstGeom prst="curv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A2F8E-6F5C-48AA-BDFE-64F073F52454}"/>
              </a:ext>
            </a:extLst>
          </p:cNvPr>
          <p:cNvSpPr txBox="1"/>
          <p:nvPr/>
        </p:nvSpPr>
        <p:spPr>
          <a:xfrm>
            <a:off x="4021842" y="2755477"/>
            <a:ext cx="199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Training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441D096-C092-4A81-8053-0EDACEE565F4}"/>
              </a:ext>
            </a:extLst>
          </p:cNvPr>
          <p:cNvSpPr/>
          <p:nvPr/>
        </p:nvSpPr>
        <p:spPr>
          <a:xfrm>
            <a:off x="6266114" y="2664318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2595A5-B524-4BC3-AD81-10F153F2DF46}"/>
              </a:ext>
            </a:extLst>
          </p:cNvPr>
          <p:cNvSpPr txBox="1"/>
          <p:nvPr/>
        </p:nvSpPr>
        <p:spPr>
          <a:xfrm>
            <a:off x="6652007" y="3598059"/>
            <a:ext cx="19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Trained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E96D4CEE-5F38-4A8E-A78E-7F8C140E71B5}"/>
              </a:ext>
            </a:extLst>
          </p:cNvPr>
          <p:cNvSpPr/>
          <p:nvPr/>
        </p:nvSpPr>
        <p:spPr>
          <a:xfrm>
            <a:off x="7288294" y="4257365"/>
            <a:ext cx="729842" cy="29785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6FE71-5262-4911-9EBA-41BF1C620126}"/>
              </a:ext>
            </a:extLst>
          </p:cNvPr>
          <p:cNvSpPr txBox="1"/>
          <p:nvPr/>
        </p:nvSpPr>
        <p:spPr>
          <a:xfrm>
            <a:off x="7184778" y="5981155"/>
            <a:ext cx="93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Use</a:t>
            </a:r>
          </a:p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0468695-8CB2-45AC-9BD5-DA11C9DD15CA}"/>
              </a:ext>
            </a:extLst>
          </p:cNvPr>
          <p:cNvSpPr/>
          <p:nvPr/>
        </p:nvSpPr>
        <p:spPr>
          <a:xfrm>
            <a:off x="6193144" y="5100925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5D7EA1-2A05-41E7-9C3A-D1F2BA66C988}"/>
              </a:ext>
            </a:extLst>
          </p:cNvPr>
          <p:cNvSpPr txBox="1"/>
          <p:nvPr/>
        </p:nvSpPr>
        <p:spPr>
          <a:xfrm>
            <a:off x="4873535" y="5981155"/>
            <a:ext cx="89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2219E17-F6F5-41CA-AE13-3AA4743E8897}"/>
              </a:ext>
            </a:extLst>
          </p:cNvPr>
          <p:cNvSpPr/>
          <p:nvPr/>
        </p:nvSpPr>
        <p:spPr>
          <a:xfrm>
            <a:off x="8560237" y="5100925"/>
            <a:ext cx="503339" cy="5516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F86183-DC79-4BD4-8DB7-52FDDD9FDAC6}"/>
              </a:ext>
            </a:extLst>
          </p:cNvPr>
          <p:cNvSpPr/>
          <p:nvPr/>
        </p:nvSpPr>
        <p:spPr>
          <a:xfrm>
            <a:off x="7040193" y="2527183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0A0340-F574-427F-BCF7-54FE461BB08F}"/>
              </a:ext>
            </a:extLst>
          </p:cNvPr>
          <p:cNvSpPr/>
          <p:nvPr/>
        </p:nvSpPr>
        <p:spPr>
          <a:xfrm>
            <a:off x="7505284" y="2527183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630C9F-9AA1-4E96-98BC-920BB9DA4FDC}"/>
              </a:ext>
            </a:extLst>
          </p:cNvPr>
          <p:cNvSpPr/>
          <p:nvPr/>
        </p:nvSpPr>
        <p:spPr>
          <a:xfrm>
            <a:off x="7969043" y="2527182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7594BF75-0E62-4787-A978-211BD6242EA7}"/>
              </a:ext>
            </a:extLst>
          </p:cNvPr>
          <p:cNvSpPr/>
          <p:nvPr/>
        </p:nvSpPr>
        <p:spPr>
          <a:xfrm>
            <a:off x="7040193" y="3151114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6662DDD2-B26A-4CB4-B22F-09EBAFD3D38C}"/>
              </a:ext>
            </a:extLst>
          </p:cNvPr>
          <p:cNvSpPr/>
          <p:nvPr/>
        </p:nvSpPr>
        <p:spPr>
          <a:xfrm>
            <a:off x="7505284" y="3151114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417C8B-79CD-464B-9C44-07FDB5BEDCF0}"/>
              </a:ext>
            </a:extLst>
          </p:cNvPr>
          <p:cNvSpPr/>
          <p:nvPr/>
        </p:nvSpPr>
        <p:spPr>
          <a:xfrm>
            <a:off x="7969043" y="3151114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EA9BFF-B45E-4341-950E-9B8BA11698A8}"/>
              </a:ext>
            </a:extLst>
          </p:cNvPr>
          <p:cNvSpPr txBox="1"/>
          <p:nvPr/>
        </p:nvSpPr>
        <p:spPr>
          <a:xfrm>
            <a:off x="8830310" y="2609563"/>
            <a:ext cx="2338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당연히 사각형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삼각형으로도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clustering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할 수 있지만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의외성을 위해 색으로 해봤다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AAE04ED-9ECE-4E67-81FE-1268BB1E1F19}"/>
              </a:ext>
            </a:extLst>
          </p:cNvPr>
          <p:cNvSpPr/>
          <p:nvPr/>
        </p:nvSpPr>
        <p:spPr>
          <a:xfrm>
            <a:off x="7462392" y="4828392"/>
            <a:ext cx="396176" cy="10593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73AB6AB-8EEC-4B97-B4E3-1FCE28DA4D9E}"/>
              </a:ext>
            </a:extLst>
          </p:cNvPr>
          <p:cNvSpPr/>
          <p:nvPr/>
        </p:nvSpPr>
        <p:spPr>
          <a:xfrm>
            <a:off x="7926151" y="4828392"/>
            <a:ext cx="396176" cy="10593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1501D6D-0DA4-4B3F-A933-58C2299FF1A4}"/>
              </a:ext>
            </a:extLst>
          </p:cNvPr>
          <p:cNvSpPr/>
          <p:nvPr/>
        </p:nvSpPr>
        <p:spPr>
          <a:xfrm>
            <a:off x="6997301" y="4828392"/>
            <a:ext cx="396176" cy="10593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62EA276-C129-432A-AC69-935118FAF797}"/>
              </a:ext>
            </a:extLst>
          </p:cNvPr>
          <p:cNvSpPr/>
          <p:nvPr/>
        </p:nvSpPr>
        <p:spPr>
          <a:xfrm>
            <a:off x="7040193" y="4914380"/>
            <a:ext cx="310393" cy="3103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A546B0-575C-4241-A5AD-58688DF3BE00}"/>
              </a:ext>
            </a:extLst>
          </p:cNvPr>
          <p:cNvSpPr/>
          <p:nvPr/>
        </p:nvSpPr>
        <p:spPr>
          <a:xfrm>
            <a:off x="7505284" y="4914380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8B340-57C1-412F-ADFC-21B94525EFED}"/>
              </a:ext>
            </a:extLst>
          </p:cNvPr>
          <p:cNvSpPr/>
          <p:nvPr/>
        </p:nvSpPr>
        <p:spPr>
          <a:xfrm>
            <a:off x="7969043" y="4914379"/>
            <a:ext cx="310393" cy="310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69CF7725-D3B8-476B-A32B-2D0162AD5624}"/>
              </a:ext>
            </a:extLst>
          </p:cNvPr>
          <p:cNvSpPr/>
          <p:nvPr/>
        </p:nvSpPr>
        <p:spPr>
          <a:xfrm>
            <a:off x="7040193" y="5538311"/>
            <a:ext cx="310393" cy="267580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504EF891-76EB-49B0-82FE-1DF4FFBF33A1}"/>
              </a:ext>
            </a:extLst>
          </p:cNvPr>
          <p:cNvSpPr/>
          <p:nvPr/>
        </p:nvSpPr>
        <p:spPr>
          <a:xfrm>
            <a:off x="7505284" y="5538311"/>
            <a:ext cx="310393" cy="267580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A2E8DFB4-3261-4116-8864-57B7F1067F81}"/>
              </a:ext>
            </a:extLst>
          </p:cNvPr>
          <p:cNvSpPr/>
          <p:nvPr/>
        </p:nvSpPr>
        <p:spPr>
          <a:xfrm>
            <a:off x="7969043" y="5538311"/>
            <a:ext cx="310393" cy="267580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20D51C4-FBF0-4802-B705-6794C27BC36E}"/>
              </a:ext>
            </a:extLst>
          </p:cNvPr>
          <p:cNvSpPr/>
          <p:nvPr/>
        </p:nvSpPr>
        <p:spPr>
          <a:xfrm>
            <a:off x="9272433" y="4847054"/>
            <a:ext cx="396176" cy="10593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6AB9C0B-96FA-4F61-99F1-0C6E3EB3E9C2}"/>
              </a:ext>
            </a:extLst>
          </p:cNvPr>
          <p:cNvSpPr/>
          <p:nvPr/>
        </p:nvSpPr>
        <p:spPr>
          <a:xfrm>
            <a:off x="9736192" y="4847054"/>
            <a:ext cx="396176" cy="105939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E0C26B4-1123-4D1F-AAD9-E927E76C71C5}"/>
              </a:ext>
            </a:extLst>
          </p:cNvPr>
          <p:cNvSpPr/>
          <p:nvPr/>
        </p:nvSpPr>
        <p:spPr>
          <a:xfrm>
            <a:off x="9315325" y="5221554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32B068E-4015-48D4-819D-694E0969E504}"/>
              </a:ext>
            </a:extLst>
          </p:cNvPr>
          <p:cNvSpPr/>
          <p:nvPr/>
        </p:nvSpPr>
        <p:spPr>
          <a:xfrm>
            <a:off x="10266074" y="5242960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04B268F-0111-4792-A820-CA41D9BC90C2}"/>
              </a:ext>
            </a:extLst>
          </p:cNvPr>
          <p:cNvSpPr/>
          <p:nvPr/>
        </p:nvSpPr>
        <p:spPr>
          <a:xfrm>
            <a:off x="9779084" y="5221554"/>
            <a:ext cx="310393" cy="31039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C70AC47-C688-42EA-A57F-9940E6E3CA37}"/>
              </a:ext>
            </a:extLst>
          </p:cNvPr>
          <p:cNvSpPr/>
          <p:nvPr/>
        </p:nvSpPr>
        <p:spPr>
          <a:xfrm>
            <a:off x="4693116" y="5221554"/>
            <a:ext cx="310393" cy="3103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B0C82A2A-8A95-4D37-AE66-5B8AD072F1AC}"/>
              </a:ext>
            </a:extLst>
          </p:cNvPr>
          <p:cNvSpPr/>
          <p:nvPr/>
        </p:nvSpPr>
        <p:spPr>
          <a:xfrm>
            <a:off x="5643865" y="5242960"/>
            <a:ext cx="310393" cy="26758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E4E0C8C-4DFE-48E2-B4F3-5FB46AB4D2B9}"/>
              </a:ext>
            </a:extLst>
          </p:cNvPr>
          <p:cNvSpPr/>
          <p:nvPr/>
        </p:nvSpPr>
        <p:spPr>
          <a:xfrm>
            <a:off x="5156875" y="5221554"/>
            <a:ext cx="310393" cy="31039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60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507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#2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인간과 컴퓨터 체스대결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슈퍼컴퓨터 딥블루 승리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(1997)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5653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https://www.youtube.com/watch?v=DPDJ8GqvsG4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4E8C0-8EC4-4A39-988A-EDBBD69E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14233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07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619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Reinforcement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에이전트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(agent)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 주어진 환경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(state)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에 대해 어떤 행동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(action)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을 하고 이에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대한 보상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(reward)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을 얻으면서 학습하는 방식을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강화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(Reinforcement Learning)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한다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173CA-AA60-4F3D-8DF9-FF7E20F2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2052741"/>
            <a:ext cx="5762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12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741115" y="2705725"/>
            <a:ext cx="2709780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여기까지</a:t>
            </a:r>
            <a:endParaRPr lang="en-US" altLang="ko-KR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0544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#3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알파고 쇼크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(2016)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86195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https://www.youtube.com/watch?v=sHtq_Kdv_So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194B7C-492A-4F85-AE24-72983B8E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48" y="2172748"/>
            <a:ext cx="6778305" cy="38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508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Speaker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804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구글홈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vs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카카오미니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vs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클로바 퀴즈 대결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과연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위는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 ‘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전국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AI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스피커 자랑’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주리를 틀어라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85073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https://www.youtube.com/watch?v=EBfOfylYfu0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C7F86-58A2-451A-91FA-A8E42EC16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503" y="1987666"/>
            <a:ext cx="7166994" cy="40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0489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음성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64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복원된 김구 선생 육성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진화하는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AI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기술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연합뉴스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5653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https://www.youtube.com/watch?v=XIhROPp5GkA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92BC7D-228C-45B4-90D7-2EE1B624A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8" y="1993432"/>
            <a:ext cx="7007604" cy="39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4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09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알바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1006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파리바게트에 인공지능 계산대가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??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기술력 무엇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.. /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후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 때문에 알바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짤렸습니다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알파고 부수고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러다이트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운동 갑니다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6615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https://www.youtube.com/watch?v=7RzM4BS-z6Y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14EC1C-F6FA-45A3-9126-E46D0541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949" y="2136570"/>
            <a:ext cx="6932103" cy="389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087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로봇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[Boston Dynamics] More Parkour Atlas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6615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https://www.youtube.com/watch?v=_sBBaNYex3E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F1B78-B146-4DB7-B7C7-016FCF4B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33" y="2244053"/>
            <a:ext cx="6755934" cy="38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6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1215</Words>
  <Application>Microsoft Office PowerPoint</Application>
  <PresentationFormat>와이드스크린</PresentationFormat>
  <Paragraphs>182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CookieRun Black</vt:lpstr>
      <vt:lpstr>Soul 타이틀</vt:lpstr>
      <vt:lpstr>런닝맨 전소민체</vt:lpstr>
      <vt:lpstr>Arial</vt:lpstr>
      <vt:lpstr>CookieRun Bold</vt:lpstr>
      <vt:lpstr>Soul 스케치</vt:lpstr>
      <vt:lpstr>맑은 고딕</vt:lpstr>
      <vt:lpstr>Office 테마</vt:lpstr>
      <vt:lpstr>AI / ML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yw419</dc:creator>
  <cp:lastModifiedBy>재규 박</cp:lastModifiedBy>
  <cp:revision>94</cp:revision>
  <dcterms:created xsi:type="dcterms:W3CDTF">2019-11-16T09:30:13Z</dcterms:created>
  <dcterms:modified xsi:type="dcterms:W3CDTF">2020-01-11T11:23:26Z</dcterms:modified>
</cp:coreProperties>
</file>